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17314" y="205517"/>
            <a:ext cx="1530566" cy="306191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5076056" y="1851670"/>
            <a:ext cx="3672408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第十三章 内能  </a:t>
            </a:r>
            <a:endParaRPr lang="zh-CN" sz="40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E27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E27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E27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>
            <p:custDataLst>
              <p:tags r:id="rId4"/>
            </p:custDataLst>
          </p:nvPr>
        </p:nvSpPr>
        <p:spPr>
          <a:xfrm>
            <a:off x="3793778" y="2571750"/>
            <a:ext cx="5098702" cy="103618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比热容</a:t>
            </a:r>
            <a:endParaRPr lang="en-US" altLang="zh-CN" sz="48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44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4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 热量的计</a:t>
            </a:r>
            <a:r>
              <a:rPr lang="zh-CN" altLang="en-US" sz="44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算</a:t>
            </a: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sz="4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11560" y="767094"/>
            <a:ext cx="8208911" cy="2869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lnSpc>
                <a:spcPct val="150000"/>
              </a:lnSpc>
              <a:defRPr/>
            </a:pP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中考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·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邵阳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】将质量是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0.5 kg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的水加热，使它的温度从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20 ℃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60 ℃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，需要吸收的热量是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[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lang="zh-CN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水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4.2×10</a:t>
            </a:r>
            <a:r>
              <a:rPr lang="en-US" altLang="zh-CN" sz="2400" b="1" baseline="30000" smtClean="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/(kg·℃)](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　</a:t>
            </a: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　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zh-CN" altLang="zh-CN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88900">
              <a:lnSpc>
                <a:spcPct val="15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A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1.26×10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endParaRPr lang="zh-CN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88900">
              <a:lnSpc>
                <a:spcPct val="15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8.4×10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                    D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8.4×10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endParaRPr lang="zh-CN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39753" y="1994260"/>
            <a:ext cx="7207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539552" y="767094"/>
            <a:ext cx="8302750" cy="231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lnSpc>
                <a:spcPct val="150000"/>
              </a:lnSpc>
              <a:defRPr/>
            </a:pP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中考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·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贺州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】已知太阳能热水器内装有质量为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m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，初始温度为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的水，阳光照射后，水的温度升高到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，则热水器内的水吸收的热量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Q</a:t>
            </a:r>
            <a:r>
              <a:rPr lang="zh-CN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吸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_____________(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水的比热容用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lang="zh-CN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水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表示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，这是通过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________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的方式改变了水的内能。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419873" y="1922074"/>
            <a:ext cx="198596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79712" y="2499564"/>
            <a:ext cx="136815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热传递</a:t>
            </a:r>
          </a:p>
        </p:txBody>
      </p:sp>
    </p:spTree>
    <p:extLst>
      <p:ext uri="{BB962C8B-B14F-4D97-AF65-F5344CB8AC3E}">
        <p14:creationId xmlns:p14="http://schemas.microsoft.com/office/powerpoint/2010/main" val="256113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矩形 2"/>
          <p:cNvSpPr>
            <a:spLocks noChangeArrowheads="1"/>
          </p:cNvSpPr>
          <p:nvPr/>
        </p:nvSpPr>
        <p:spPr bwMode="auto">
          <a:xfrm>
            <a:off x="539751" y="1559720"/>
            <a:ext cx="13436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【例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】 </a:t>
            </a:r>
            <a:endParaRPr lang="zh-CN" altLang="en-US"/>
          </a:p>
        </p:txBody>
      </p:sp>
      <p:sp>
        <p:nvSpPr>
          <p:cNvPr id="13325" name="TextBox 26"/>
          <p:cNvSpPr txBox="1">
            <a:spLocks noChangeArrowheads="1"/>
          </p:cNvSpPr>
          <p:nvPr/>
        </p:nvSpPr>
        <p:spPr bwMode="auto">
          <a:xfrm>
            <a:off x="1617664" y="1468041"/>
            <a:ext cx="7274816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质量为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500 g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某物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质，温度从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20 ℃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升高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到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，吸收了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2.1×10</a:t>
            </a:r>
            <a:r>
              <a:rPr lang="en-US" altLang="zh-CN" sz="2400" b="1" baseline="30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J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的热量，则这种物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质的</a:t>
            </a:r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比热容是多少？</a:t>
            </a:r>
          </a:p>
        </p:txBody>
      </p:sp>
      <p:sp>
        <p:nvSpPr>
          <p:cNvPr id="28" name="矩形 27"/>
          <p:cNvSpPr/>
          <p:nvPr/>
        </p:nvSpPr>
        <p:spPr>
          <a:xfrm>
            <a:off x="622301" y="2737248"/>
            <a:ext cx="111280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解</a:t>
            </a: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】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9477" y="3071813"/>
            <a:ext cx="7369175" cy="17586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×0.5 kg×(30 ℃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℃)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J/(kg·℃)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文本框 6151"/>
          <p:cNvSpPr txBox="1">
            <a:spLocks noChangeArrowheads="1"/>
          </p:cNvSpPr>
          <p:nvPr/>
        </p:nvSpPr>
        <p:spPr bwMode="auto">
          <a:xfrm>
            <a:off x="683568" y="622722"/>
            <a:ext cx="592982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二、由热量计算公式求物质的比热容</a:t>
            </a:r>
            <a:endParaRPr lang="en-US" altLang="zh-CN" sz="2800" b="1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26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3"/>
          <p:cNvGrpSpPr/>
          <p:nvPr/>
        </p:nvGrpSpPr>
        <p:grpSpPr>
          <a:xfrm>
            <a:off x="3275857" y="622722"/>
            <a:ext cx="1792187" cy="555369"/>
            <a:chOff x="3437515" y="1408557"/>
            <a:chExt cx="1791510" cy="740440"/>
          </a:xfrm>
        </p:grpSpPr>
        <p:sp>
          <p:nvSpPr>
            <p:cNvPr id="14350" name="文本框 24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95057" cy="740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总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结</a:t>
              </a:r>
            </a:p>
          </p:txBody>
        </p:sp>
        <p:pic>
          <p:nvPicPr>
            <p:cNvPr id="14351" name="Picture 6" descr="BS00554_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30" name="直接连接符 19"/>
          <p:cNvCxnSpPr/>
          <p:nvPr/>
        </p:nvCxnSpPr>
        <p:spPr bwMode="auto">
          <a:xfrm flipH="1">
            <a:off x="984252" y="1515666"/>
            <a:ext cx="7269163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11560" y="1849888"/>
            <a:ext cx="7992888" cy="20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en-US" altLang="zh-CN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意题目中描述温度变化时所用的词语，本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题中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“升高到</a:t>
            </a:r>
            <a:r>
              <a:rPr lang="en-US" altLang="zh-CN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30 ℃”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指的是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末温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，而不是温度的变化。</a:t>
            </a:r>
          </a:p>
        </p:txBody>
      </p:sp>
    </p:spTree>
    <p:extLst>
      <p:ext uri="{BB962C8B-B14F-4D97-AF65-F5344CB8AC3E}">
        <p14:creationId xmlns:p14="http://schemas.microsoft.com/office/powerpoint/2010/main" val="6002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539552" y="550536"/>
            <a:ext cx="8208912" cy="1203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>
              <a:lnSpc>
                <a:spcPct val="150000"/>
              </a:lnSpc>
              <a:defRPr/>
            </a:pP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【例</a:t>
            </a:r>
            <a:r>
              <a:rPr lang="en-US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】 </a:t>
            </a:r>
            <a:r>
              <a:rPr lang="zh-CN" altLang="en-US" sz="2400" b="1" smtClean="0">
                <a:latin typeface="Times New Roman" pitchFamily="18" charset="0"/>
                <a:ea typeface="+mn-ea"/>
                <a:cs typeface="Times New Roman" pitchFamily="18" charset="0"/>
              </a:rPr>
              <a:t>质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量为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500 g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的某种物质，温度从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20 ℃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30 ℃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，吸收了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2.1×10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的热量，则这种物质的比热容是多少？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3568" y="1849888"/>
            <a:ext cx="7488832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【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解</a:t>
            </a:r>
            <a:r>
              <a:rPr lang="en-US" altLang="zh-CN" sz="2400" b="1" smtClean="0">
                <a:solidFill>
                  <a:srgbClr val="0000FF"/>
                </a:solidFill>
                <a:latin typeface="+mn-ea"/>
                <a:cs typeface="Times New Roman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cm△t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即：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J=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×0.5kg×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30℃-20℃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∴物质的比热容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4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c=4.2×10</a:t>
            </a:r>
            <a:r>
              <a:rPr lang="en-US" altLang="zh-CN" sz="24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kg·℃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）．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答：这种物质的比热容是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J/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kg·℃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18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矩形 2"/>
          <p:cNvSpPr>
            <a:spLocks noChangeArrowheads="1"/>
          </p:cNvSpPr>
          <p:nvPr/>
        </p:nvSpPr>
        <p:spPr bwMode="auto">
          <a:xfrm>
            <a:off x="579859" y="1436263"/>
            <a:ext cx="13436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】 </a:t>
            </a:r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619673" y="1344584"/>
            <a:ext cx="6696075" cy="17586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有一根烧红的铁钉，质量是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 g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，放出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920 J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的热量后，温度降低到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20 ℃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，求铁钉的初温。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[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lang="zh-CN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铁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0.46×10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J/(kg·℃)]</a:t>
            </a:r>
            <a:endParaRPr lang="zh-CN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云形标注 30"/>
          <p:cNvSpPr/>
          <p:nvPr/>
        </p:nvSpPr>
        <p:spPr>
          <a:xfrm>
            <a:off x="2229273" y="1593426"/>
            <a:ext cx="6059487" cy="1197768"/>
          </a:xfrm>
          <a:prstGeom prst="cloudCallout">
            <a:avLst>
              <a:gd name="adj1" fmla="val -43114"/>
              <a:gd name="adj2" fmla="val 66112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铁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，用公式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的变形式求出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408" y="2585216"/>
            <a:ext cx="111280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解</a:t>
            </a: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】</a:t>
            </a:r>
            <a:endParaRPr lang="zh-CN" altLang="en-US" sz="2400">
              <a:solidFill>
                <a:srgbClr val="0000FF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9585" y="2919781"/>
            <a:ext cx="7369175" cy="19437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铁钉温度降低的度数：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铁钉的初温：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＋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 ℃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1 000 ℃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1 020 ℃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5" name="Object 19"/>
          <p:cNvGraphicFramePr>
            <a:graphicFrameLocks noChangeAspect="1"/>
          </p:cNvGraphicFramePr>
          <p:nvPr/>
        </p:nvGraphicFramePr>
        <p:xfrm>
          <a:off x="1145008" y="3272206"/>
          <a:ext cx="66500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3" imgW="3327400" imgH="469900" progId="">
                  <p:embed/>
                </p:oleObj>
              </mc:Choice>
              <mc:Fallback>
                <p:oleObj name="Equation" r:id="rId3" imgW="3327400" imgH="4699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5008" y="3272206"/>
                        <a:ext cx="6650038" cy="704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云形标注 35"/>
          <p:cNvSpPr/>
          <p:nvPr/>
        </p:nvSpPr>
        <p:spPr>
          <a:xfrm>
            <a:off x="3305596" y="3086468"/>
            <a:ext cx="4970462" cy="814388"/>
          </a:xfrm>
          <a:prstGeom prst="cloudCallout">
            <a:avLst>
              <a:gd name="adj1" fmla="val -43114"/>
              <a:gd name="adj2" fmla="val 66112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可求出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文本框 6151"/>
          <p:cNvSpPr txBox="1">
            <a:spLocks noChangeArrowheads="1"/>
          </p:cNvSpPr>
          <p:nvPr/>
        </p:nvSpPr>
        <p:spPr bwMode="auto">
          <a:xfrm>
            <a:off x="683568" y="622722"/>
            <a:ext cx="692689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三、由热量计算公式求升高</a:t>
            </a:r>
            <a:r>
              <a:rPr lang="en-US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(</a:t>
            </a: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或降低</a:t>
            </a:r>
            <a:r>
              <a:rPr lang="en-US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)</a:t>
            </a: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的温度</a:t>
            </a:r>
          </a:p>
        </p:txBody>
      </p:sp>
    </p:spTree>
    <p:extLst>
      <p:ext uri="{BB962C8B-B14F-4D97-AF65-F5344CB8AC3E}">
        <p14:creationId xmlns:p14="http://schemas.microsoft.com/office/powerpoint/2010/main" val="12448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6" grpId="0" animBg="1"/>
      <p:bldP spid="3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3"/>
          <p:cNvGrpSpPr/>
          <p:nvPr/>
        </p:nvGrpSpPr>
        <p:grpSpPr>
          <a:xfrm>
            <a:off x="3347865" y="694908"/>
            <a:ext cx="1792187" cy="555369"/>
            <a:chOff x="3437515" y="1408557"/>
            <a:chExt cx="1791510" cy="740440"/>
          </a:xfrm>
        </p:grpSpPr>
        <p:sp>
          <p:nvSpPr>
            <p:cNvPr id="16398" name="文本框 24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95057" cy="740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总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结</a:t>
              </a:r>
            </a:p>
          </p:txBody>
        </p:sp>
        <p:pic>
          <p:nvPicPr>
            <p:cNvPr id="16399" name="Picture 6" descr="BS00554_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30" name="直接连接符 19"/>
          <p:cNvCxnSpPr/>
          <p:nvPr/>
        </p:nvCxnSpPr>
        <p:spPr bwMode="auto">
          <a:xfrm flipH="1">
            <a:off x="984252" y="1515666"/>
            <a:ext cx="7269163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11561" y="1994260"/>
            <a:ext cx="80648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注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意公式中各物理量的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单位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，解题时务必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将单</a:t>
            </a:r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位换算正确。</a:t>
            </a:r>
          </a:p>
        </p:txBody>
      </p:sp>
    </p:spTree>
    <p:extLst>
      <p:ext uri="{BB962C8B-B14F-4D97-AF65-F5344CB8AC3E}">
        <p14:creationId xmlns:p14="http://schemas.microsoft.com/office/powerpoint/2010/main" val="23658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67544" y="406163"/>
            <a:ext cx="8280920" cy="1758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lnSpc>
                <a:spcPct val="150000"/>
              </a:lnSpc>
              <a:defRPr/>
            </a:pP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【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中考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·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泰安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】质量为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10 kg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的水，吸收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的热量，温度从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20 ℃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升高到多少摄氏度？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[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水的比热容为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J/(kg·℃)]</a:t>
            </a:r>
            <a:endParaRPr lang="zh-CN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11560" y="2355191"/>
            <a:ext cx="8280920" cy="23140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="1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b="1" i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marL="363538" indent="-363538" eaLnBrk="1" hangingPunct="1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∴△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="1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4.2×10</a:t>
            </a:r>
            <a:r>
              <a:rPr lang="en-US" altLang="zh-CN" sz="24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 /4.2×10</a:t>
            </a:r>
            <a:r>
              <a:rPr lang="en-US" altLang="zh-CN" sz="24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J/(kg·℃) × 10kg = 10℃ 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∵△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+△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=20℃+10℃=30℃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，故答案为：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60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6" name="矩形 2"/>
          <p:cNvSpPr>
            <a:spLocks noChangeArrowheads="1"/>
          </p:cNvSpPr>
          <p:nvPr/>
        </p:nvSpPr>
        <p:spPr bwMode="auto">
          <a:xfrm>
            <a:off x="435843" y="959534"/>
            <a:ext cx="13436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】 </a:t>
            </a:r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475656" y="839280"/>
            <a:ext cx="7344816" cy="2869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[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中考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·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长沙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]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水稻是喜温作物，春季育秧时，农民通常在傍晚向秧田灌水，早晨再将水放出，以防霜冻。当气温降低时，水能放出较多的热量；如果某秧田中水的温度降低了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2 ℃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，放出了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3.36×10</a:t>
            </a:r>
            <a:r>
              <a:rPr lang="en-US" altLang="zh-CN" sz="2400" b="1" baseline="30000"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J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的热量，则该秧田内水的质量为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________kg</a:t>
            </a:r>
            <a:r>
              <a:rPr lang="zh-CN" altLang="en-US" sz="2400" b="1" smtClean="0"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211961" y="3077054"/>
            <a:ext cx="87716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4 000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93116" y="3739079"/>
            <a:ext cx="14221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解析</a:t>
            </a:r>
            <a:r>
              <a:rPr lang="en-US" altLang="zh-CN" sz="2400" b="1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】</a:t>
            </a:r>
            <a:endParaRPr lang="zh-CN" altLang="en-US" sz="2400">
              <a:solidFill>
                <a:srgbClr val="0000FF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35697" y="3654544"/>
            <a:ext cx="6643687" cy="1203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水的质量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/(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lang="zh-CN" altLang="zh-CN" sz="2400" b="1" baseline="-2500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水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3.36×10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J/[4.2×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J/(kg·℃)×2 ℃]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4 000 kg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文本框 6151"/>
          <p:cNvSpPr txBox="1">
            <a:spLocks noChangeArrowheads="1"/>
          </p:cNvSpPr>
          <p:nvPr/>
        </p:nvSpPr>
        <p:spPr bwMode="auto">
          <a:xfrm>
            <a:off x="683568" y="333977"/>
            <a:ext cx="557075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四、由热量计算公式求物体的质量</a:t>
            </a:r>
            <a:endParaRPr lang="zh-CN" altLang="en-US" sz="2800" b="1" smtClean="0">
              <a:solidFill>
                <a:srgbClr val="FFFF00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60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8"/>
          <p:cNvSpPr>
            <a:spLocks noChangeArrowheads="1"/>
          </p:cNvSpPr>
          <p:nvPr/>
        </p:nvSpPr>
        <p:spPr bwMode="auto">
          <a:xfrm>
            <a:off x="539552" y="1200212"/>
            <a:ext cx="8208912" cy="3720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1)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物体吸热升温</a:t>
            </a:r>
            <a:r>
              <a:rPr lang="zh-CN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时</a:t>
            </a:r>
            <a:r>
              <a:rPr lang="zh-CN" altLang="en-US" sz="2400" b="1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Δ</a:t>
            </a:r>
            <a:r>
              <a:rPr lang="en-US" altLang="zh-CN" sz="2400" b="1" i="1" smtClean="0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－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；</a:t>
            </a:r>
            <a:endParaRPr lang="en-US" altLang="zh-CN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物体放热降温</a:t>
            </a:r>
            <a:r>
              <a:rPr lang="zh-CN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时</a:t>
            </a:r>
            <a:r>
              <a:rPr lang="zh-CN" altLang="en-US" sz="2400" b="1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r>
              <a:rPr lang="en-US" altLang="zh-CN" sz="2400" b="1" smtClean="0">
                <a:latin typeface="Times New Roman" pitchFamily="18" charset="0"/>
                <a:ea typeface="+mn-ea"/>
                <a:cs typeface="Times New Roman" pitchFamily="18" charset="0"/>
              </a:rPr>
              <a:t>Δ</a:t>
            </a:r>
            <a:r>
              <a:rPr lang="en-US" altLang="zh-CN" sz="2400" b="1" i="1" smtClean="0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－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(2)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运用上述公式进行计算时，一定要注意物理量的一</a:t>
            </a:r>
            <a:endParaRPr lang="en-US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一对应，且统一各个物理量的单位。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(3)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比热容的单位不可去掉分母的括号而写成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“J/kg·℃”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(4)“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升高了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不同于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和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</a:t>
            </a:r>
            <a:endParaRPr lang="en-US" altLang="zh-CN" sz="2400" b="1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了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是温度的变化量，即</a:t>
            </a:r>
            <a:r>
              <a:rPr lang="en-US" altLang="zh-CN" sz="2400" b="1" err="1">
                <a:latin typeface="Times New Roman" pitchFamily="18" charset="0"/>
                <a:ea typeface="+mn-ea"/>
                <a:cs typeface="Times New Roman" pitchFamily="18" charset="0"/>
              </a:rPr>
              <a:t>Δ</a:t>
            </a:r>
            <a:r>
              <a:rPr lang="en-US" altLang="zh-CN" sz="2400" b="1" i="1" err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；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是末温，即</a:t>
            </a:r>
            <a:r>
              <a:rPr lang="en-US" altLang="zh-CN" sz="2400" b="1" i="1"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zh-CN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。</a:t>
            </a:r>
            <a:endParaRPr lang="zh-CN" altLang="en-US" sz="2400" b="1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2" name="组 23"/>
          <p:cNvGrpSpPr/>
          <p:nvPr/>
        </p:nvGrpSpPr>
        <p:grpSpPr>
          <a:xfrm>
            <a:off x="3347865" y="478349"/>
            <a:ext cx="1792187" cy="555369"/>
            <a:chOff x="3437515" y="1408557"/>
            <a:chExt cx="1791510" cy="740440"/>
          </a:xfrm>
        </p:grpSpPr>
        <p:sp>
          <p:nvSpPr>
            <p:cNvPr id="23" name="文本框 24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95057" cy="740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总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结</a:t>
              </a:r>
            </a:p>
          </p:txBody>
        </p:sp>
        <p:pic>
          <p:nvPicPr>
            <p:cNvPr id="25" name="Picture 6" descr="BS00554_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26" name="直接连接符 19"/>
          <p:cNvCxnSpPr/>
          <p:nvPr/>
        </p:nvCxnSpPr>
        <p:spPr bwMode="auto">
          <a:xfrm flipH="1">
            <a:off x="971600" y="1128025"/>
            <a:ext cx="7269163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21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75787"/>
          <p:cNvSpPr>
            <a:spLocks noChangeArrowheads="1"/>
          </p:cNvSpPr>
          <p:nvPr/>
        </p:nvSpPr>
        <p:spPr bwMode="auto">
          <a:xfrm>
            <a:off x="611560" y="1633330"/>
            <a:ext cx="8064896" cy="13884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物质吸收热量的多少与其质量、温度变化、比热容成什么关系？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755576" y="983653"/>
            <a:ext cx="1727840" cy="447391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</a:p>
          </p:txBody>
        </p:sp>
      </p:grpSp>
      <p:pic>
        <p:nvPicPr>
          <p:cNvPr id="29698" name="Picture 2" descr="https://timgsa.baidu.com/timg?image&amp;quality=80&amp;size=b9999_10000&amp;sec=1594720730659&amp;di=0af57f4cd54ab470a1f274b344f61b32&amp;imgtype=0&amp;src=http%3A%2F%2Fg.hiphotos.baidu.com%2Fbaike%2Fpic%2Fitem%2F8718367adab44aed50eb01e4b41c8701a18bfb0d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55976" y="2571750"/>
            <a:ext cx="2927648" cy="214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681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683568" y="1055839"/>
          <a:ext cx="8064896" cy="3431183"/>
        </p:xfrm>
        <a:graphic>
          <a:graphicData uri="http://schemas.openxmlformats.org/drawingml/2006/table">
            <a:tbl>
              <a:tblPr/>
              <a:tblGrid>
                <a:gridCol w="1512168"/>
                <a:gridCol w="2304256"/>
                <a:gridCol w="4248472"/>
              </a:tblGrid>
              <a:tr h="50240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要求量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计算公式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特别说明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186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热量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Q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＝</a:t>
                      </a:r>
                      <a:r>
                        <a:rPr kumimoji="0" lang="en-US" altLang="zh-CN" sz="2000" b="1" i="1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cm</a:t>
                      </a:r>
                      <a:r>
                        <a:rPr kumimoji="0" lang="en-US" altLang="zh-CN" sz="2000" b="1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Δ</a:t>
                      </a:r>
                      <a:r>
                        <a:rPr kumimoji="0" lang="en-US" altLang="zh-CN" sz="2000" b="1" i="1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</a:t>
                      </a: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比热容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单位是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J/(kg·℃)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为物体的质量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单位是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kg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Δ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为升高或降低的温度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单位是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℃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Q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物质吸收或放出热量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单位是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J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86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比热容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     c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＝</a:t>
                      </a:r>
                      <a:endParaRPr kumimoji="0" 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186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质量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    m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＝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31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温度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   Δ</a:t>
                      </a:r>
                      <a:r>
                        <a:rPr kumimoji="0" lang="en-US" altLang="zh-CN" sz="2000" b="1" i="1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＝</a:t>
                      </a: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Object 1"/>
          <p:cNvGraphicFramePr>
            <a:graphicFrameLocks noChangeAspect="1"/>
          </p:cNvGraphicFramePr>
          <p:nvPr/>
        </p:nvGraphicFramePr>
        <p:xfrm>
          <a:off x="3275856" y="2355191"/>
          <a:ext cx="641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3" imgW="342751" imgH="393529" progId="">
                  <p:embed/>
                </p:oleObj>
              </mc:Choice>
              <mc:Fallback>
                <p:oleObj name="Equation" r:id="rId3" imgW="342751" imgH="39352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56" y="2355191"/>
                        <a:ext cx="64135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3347864" y="3077054"/>
          <a:ext cx="5461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291973" imgH="393529" progId="">
                  <p:embed/>
                </p:oleObj>
              </mc:Choice>
              <mc:Fallback>
                <p:oleObj name="Equation" r:id="rId5" imgW="291973" imgH="39352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7864" y="3077054"/>
                        <a:ext cx="5461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3275857" y="3871102"/>
          <a:ext cx="498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7" imgW="266469" imgH="393359" progId="">
                  <p:embed/>
                </p:oleObj>
              </mc:Choice>
              <mc:Fallback>
                <p:oleObj name="Equation" r:id="rId7" imgW="266469" imgH="39335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5857" y="3871102"/>
                        <a:ext cx="49847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67576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noProof="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115617" y="18960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67544" y="983653"/>
            <a:ext cx="8424936" cy="34247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2020•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杭州）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对于同一物态的某种物质，根据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＝</a:t>
            </a:r>
            <a:endParaRPr lang="zh-CN" altLang="en-US" sz="2400" dirty="0" smtClean="0">
              <a:latin typeface="+mn-ea"/>
              <a:cs typeface="宋体" pitchFamily="2" charset="-122"/>
            </a:endParaRPr>
          </a:p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得知（　　）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．比热容跟热量成正比	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．比热容跟质量成反比	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．比热容跟温度变化成反比	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．吸收或放出的热量跟质量与温度变化的乘积之比是个恒量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graphicFrame>
        <p:nvGraphicFramePr>
          <p:cNvPr id="25" name="Object 1"/>
          <p:cNvGraphicFramePr>
            <a:graphicFrameLocks noChangeAspect="1"/>
          </p:cNvGraphicFramePr>
          <p:nvPr/>
        </p:nvGraphicFramePr>
        <p:xfrm>
          <a:off x="7668344" y="1055839"/>
          <a:ext cx="641350" cy="552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3" imgW="342751" imgH="393529" progId="">
                  <p:embed/>
                </p:oleObj>
              </mc:Choice>
              <mc:Fallback>
                <p:oleObj name="Equation" r:id="rId3" imgW="342751" imgH="39352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68344" y="1055839"/>
                        <a:ext cx="641350" cy="5522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81922"/>
          <p:cNvSpPr txBox="1">
            <a:spLocks noChangeArrowheads="1"/>
          </p:cNvSpPr>
          <p:nvPr/>
        </p:nvSpPr>
        <p:spPr bwMode="auto">
          <a:xfrm>
            <a:off x="1619672" y="1633329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6272981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35292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市南区模拟）</a:t>
            </a:r>
            <a:r>
              <a:rPr lang="zh-CN" altLang="zh-CN" sz="2400" dirty="0" smtClean="0">
                <a:latin typeface="+mn-ea"/>
              </a:rPr>
              <a:t>甲乙两种物质的初温分别是</a:t>
            </a:r>
            <a:r>
              <a:rPr lang="en-US" altLang="zh-CN" sz="2400" dirty="0" smtClean="0">
                <a:latin typeface="+mn-ea"/>
              </a:rPr>
              <a:t>20</a:t>
            </a:r>
            <a:r>
              <a:rPr lang="zh-CN" altLang="zh-CN" sz="2400" dirty="0" smtClean="0">
                <a:latin typeface="+mn-ea"/>
              </a:rPr>
              <a:t>℃和</a:t>
            </a:r>
            <a:r>
              <a:rPr lang="en-US" altLang="zh-CN" sz="2400" dirty="0" smtClean="0">
                <a:latin typeface="+mn-ea"/>
              </a:rPr>
              <a:t>30</a:t>
            </a:r>
            <a:r>
              <a:rPr lang="zh-CN" altLang="zh-CN" sz="2400" dirty="0" smtClean="0">
                <a:latin typeface="+mn-ea"/>
              </a:rPr>
              <a:t>℃．它们的比热容之比为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：</a:t>
            </a:r>
            <a:r>
              <a:rPr lang="en-US" altLang="zh-CN" sz="24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，质量之比为</a:t>
            </a:r>
            <a:r>
              <a:rPr lang="en-US" altLang="zh-CN" sz="24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：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，吸收了相同的热量，最终甲的温度是</a:t>
            </a:r>
            <a:r>
              <a:rPr lang="en-US" altLang="zh-CN" sz="2400" dirty="0" smtClean="0">
                <a:latin typeface="+mn-ea"/>
              </a:rPr>
              <a:t>50</a:t>
            </a:r>
            <a:r>
              <a:rPr lang="zh-CN" altLang="zh-CN" sz="2400" dirty="0" smtClean="0">
                <a:latin typeface="+mn-ea"/>
              </a:rPr>
              <a:t>℃，则乙最终温度是（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90</a:t>
            </a:r>
            <a:r>
              <a:rPr lang="zh-CN" altLang="zh-CN" sz="2400" dirty="0" smtClean="0">
                <a:latin typeface="+mn-ea"/>
              </a:rPr>
              <a:t>℃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120</a:t>
            </a:r>
            <a:r>
              <a:rPr lang="zh-CN" altLang="zh-CN" sz="2400" dirty="0" smtClean="0">
                <a:latin typeface="+mn-ea"/>
              </a:rPr>
              <a:t>℃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zh-CN" altLang="zh-CN" sz="2400" dirty="0" smtClean="0">
                <a:latin typeface="+mn-ea"/>
              </a:rPr>
              <a:t>℃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40</a:t>
            </a:r>
            <a:r>
              <a:rPr lang="zh-CN" altLang="zh-CN" sz="2400" dirty="0" smtClean="0">
                <a:latin typeface="+mn-ea"/>
              </a:rPr>
              <a:t>℃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文本框 81922"/>
          <p:cNvSpPr txBox="1">
            <a:spLocks noChangeArrowheads="1"/>
          </p:cNvSpPr>
          <p:nvPr/>
        </p:nvSpPr>
        <p:spPr bwMode="auto">
          <a:xfrm>
            <a:off x="8028384" y="1777702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84494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2722"/>
            <a:ext cx="8208912" cy="3147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ea"/>
              </a:rPr>
              <a:t>3.</a:t>
            </a:r>
            <a:r>
              <a:rPr lang="zh-CN" altLang="zh-CN" sz="2200" b="1" dirty="0" smtClean="0">
                <a:latin typeface="+mn-ea"/>
              </a:rPr>
              <a:t>（</a:t>
            </a:r>
            <a:r>
              <a:rPr lang="en-US" altLang="zh-CN" sz="2200" b="1" dirty="0" smtClean="0">
                <a:latin typeface="+mn-ea"/>
              </a:rPr>
              <a:t>2020</a:t>
            </a:r>
            <a:r>
              <a:rPr lang="zh-CN" altLang="zh-CN" sz="2200" b="1" dirty="0" smtClean="0">
                <a:latin typeface="+mn-ea"/>
              </a:rPr>
              <a:t>秋</a:t>
            </a:r>
            <a:r>
              <a:rPr lang="zh-CN" altLang="zh-CN" sz="2200" b="1" dirty="0" smtClean="0">
                <a:latin typeface="+mn-ea"/>
              </a:rPr>
              <a:t>•正定期末）</a:t>
            </a:r>
            <a:r>
              <a:rPr lang="zh-CN" altLang="zh-CN" sz="2200" dirty="0" smtClean="0">
                <a:latin typeface="+mn-ea"/>
              </a:rPr>
              <a:t>甲、乙两个物体吸收热量，温度升高，下面的说法中正确的是（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．若质量相等，比热容大，吸收热量多的物体升高的温度一定多</a:t>
            </a: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．若质量相等，比热容小，吸收热量多的物体升高的温度一定多</a:t>
            </a: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．若吸收热量相等，比热容大，质量大的物体升高的温度一定多</a:t>
            </a:r>
            <a:r>
              <a:rPr lang="en-US" altLang="zh-CN" sz="2200" dirty="0" smtClean="0">
                <a:latin typeface="+mn-ea"/>
              </a:rPr>
              <a:t>D</a:t>
            </a:r>
            <a:r>
              <a:rPr lang="zh-CN" altLang="zh-CN" sz="2200" dirty="0" smtClean="0">
                <a:latin typeface="+mn-ea"/>
              </a:rPr>
              <a:t>．若吸收热量相等，比热容小，质量大的物体升高的温度一定多</a:t>
            </a:r>
            <a:endParaRPr lang="zh-CN" altLang="zh-CN" sz="2200" dirty="0">
              <a:latin typeface="+mn-ea"/>
            </a:endParaRPr>
          </a:p>
        </p:txBody>
      </p:sp>
      <p:sp>
        <p:nvSpPr>
          <p:cNvPr id="3" name="文本框 81922"/>
          <p:cNvSpPr txBox="1">
            <a:spLocks noChangeArrowheads="1"/>
          </p:cNvSpPr>
          <p:nvPr/>
        </p:nvSpPr>
        <p:spPr bwMode="auto">
          <a:xfrm>
            <a:off x="3347864" y="1200212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494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2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4.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新疆）</a:t>
            </a:r>
            <a:r>
              <a:rPr lang="zh-CN" altLang="zh-CN" sz="2400" dirty="0" smtClean="0">
                <a:latin typeface="+mn-ea"/>
              </a:rPr>
              <a:t>已知水的比热容是</a:t>
            </a:r>
            <a:r>
              <a:rPr lang="en-US" altLang="zh-CN" sz="2400" dirty="0" smtClean="0">
                <a:latin typeface="+mn-ea"/>
              </a:rPr>
              <a:t>4.2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J/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kg</a:t>
            </a:r>
            <a:r>
              <a:rPr lang="zh-CN" altLang="zh-CN" sz="2400" dirty="0" smtClean="0">
                <a:latin typeface="+mn-ea"/>
              </a:rPr>
              <a:t>•℃），用如图所示的家用电热水壶烧开一壶自来水，水吸收的热量约为（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4</a:t>
            </a:r>
            <a:r>
              <a:rPr lang="en-US" altLang="zh-CN" sz="2400" dirty="0" smtClean="0">
                <a:latin typeface="+mn-ea"/>
              </a:rPr>
              <a:t>J	   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5</a:t>
            </a:r>
            <a:r>
              <a:rPr lang="en-US" altLang="zh-CN" sz="2400" dirty="0" smtClean="0">
                <a:latin typeface="+mn-ea"/>
              </a:rPr>
              <a:t>J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6</a:t>
            </a:r>
            <a:r>
              <a:rPr lang="en-US" altLang="zh-CN" sz="2400" dirty="0" smtClean="0">
                <a:latin typeface="+mn-ea"/>
              </a:rPr>
              <a:t>J	   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7</a:t>
            </a:r>
            <a:r>
              <a:rPr lang="en-US" altLang="zh-CN" sz="2400" dirty="0" smtClean="0">
                <a:latin typeface="+mn-ea"/>
              </a:rPr>
              <a:t>J</a:t>
            </a:r>
            <a:endParaRPr lang="zh-CN" altLang="zh-CN" sz="2400" dirty="0" smtClean="0">
              <a:latin typeface="+mn-ea"/>
            </a:endParaRPr>
          </a:p>
        </p:txBody>
      </p:sp>
      <p:sp>
        <p:nvSpPr>
          <p:cNvPr id="3" name="文本框 81922"/>
          <p:cNvSpPr txBox="1">
            <a:spLocks noChangeArrowheads="1"/>
          </p:cNvSpPr>
          <p:nvPr/>
        </p:nvSpPr>
        <p:spPr bwMode="auto">
          <a:xfrm>
            <a:off x="1619672" y="1777702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4074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5"/>
            <a:ext cx="8208912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5.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春</a:t>
            </a:r>
            <a:r>
              <a:rPr lang="zh-CN" altLang="zh-CN" sz="2400" b="1" dirty="0" smtClean="0">
                <a:latin typeface="+mn-ea"/>
              </a:rPr>
              <a:t>•黄浦区）</a:t>
            </a:r>
            <a:r>
              <a:rPr lang="zh-CN" altLang="zh-CN" sz="2400" dirty="0" smtClean="0">
                <a:latin typeface="+mn-ea"/>
              </a:rPr>
              <a:t>甲、乙两物体吸收相等热量后，甲物体的温度变化量大。如甲物体的比热容为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，质量为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，乙物体比热容为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，质量是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，则下列说法中，一定错误的是（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．若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，则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＜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．若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，则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＜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．若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＞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，则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＞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．若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＜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乙</a:t>
            </a:r>
            <a:r>
              <a:rPr lang="zh-CN" altLang="zh-CN" sz="2400" dirty="0" smtClean="0">
                <a:latin typeface="+mn-ea"/>
              </a:rPr>
              <a:t>，则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甲</a:t>
            </a:r>
            <a:r>
              <a:rPr lang="zh-CN" altLang="zh-CN" sz="2400" dirty="0" smtClean="0">
                <a:latin typeface="+mn-ea"/>
              </a:rPr>
              <a:t>＜</a:t>
            </a:r>
            <a:r>
              <a:rPr lang="en-US" altLang="zh-CN" sz="2400" dirty="0" smtClean="0">
                <a:latin typeface="+mn-ea"/>
              </a:rPr>
              <a:t>m</a:t>
            </a:r>
            <a:r>
              <a:rPr lang="zh-CN" altLang="zh-CN" sz="2400" baseline="-25000" dirty="0" smtClean="0">
                <a:latin typeface="+mn-ea"/>
              </a:rPr>
              <a:t>乙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文本框 81922"/>
          <p:cNvSpPr txBox="1">
            <a:spLocks noChangeArrowheads="1"/>
          </p:cNvSpPr>
          <p:nvPr/>
        </p:nvSpPr>
        <p:spPr bwMode="auto">
          <a:xfrm>
            <a:off x="1691680" y="2283005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79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6.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德惠市模拟）</a:t>
            </a:r>
            <a:r>
              <a:rPr lang="zh-CN" altLang="zh-CN" sz="2400" dirty="0" smtClean="0">
                <a:latin typeface="+mn-ea"/>
              </a:rPr>
              <a:t>用相同的加热装置对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两种物体加热时，它们的温度随时间变化的图象如图所示，下列说法正确的是（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．如果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是同种物质，则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的质量更大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．如果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质量相等，则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的吸热能力更强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．在加热过程中，利用做功的方式改变了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的内能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．温度从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升高到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时，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吸收的热量</a:t>
            </a:r>
            <a:r>
              <a:rPr lang="en-US" altLang="zh-CN" sz="2400" dirty="0" err="1" smtClean="0">
                <a:latin typeface="+mn-ea"/>
              </a:rPr>
              <a:t>Q</a:t>
            </a:r>
            <a:r>
              <a:rPr lang="en-US" altLang="zh-CN" sz="2400" baseline="-25000" dirty="0" err="1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＞</a:t>
            </a:r>
            <a:r>
              <a:rPr lang="en-US" altLang="zh-CN" sz="2400" dirty="0" err="1" smtClean="0">
                <a:latin typeface="+mn-ea"/>
              </a:rPr>
              <a:t>Q</a:t>
            </a:r>
            <a:r>
              <a:rPr lang="en-US" altLang="zh-CN" sz="2400" baseline="-25000" dirty="0" err="1" smtClean="0">
                <a:latin typeface="+mn-ea"/>
              </a:rPr>
              <a:t>b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34817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04248" y="1777702"/>
            <a:ext cx="1656184" cy="1425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1922"/>
          <p:cNvSpPr txBox="1">
            <a:spLocks noChangeArrowheads="1"/>
          </p:cNvSpPr>
          <p:nvPr/>
        </p:nvSpPr>
        <p:spPr bwMode="auto">
          <a:xfrm>
            <a:off x="2195736" y="1777702"/>
            <a:ext cx="381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31396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39280"/>
            <a:ext cx="828092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7.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昆明）</a:t>
            </a:r>
            <a:r>
              <a:rPr lang="zh-CN" altLang="zh-CN" sz="2400" dirty="0" smtClean="0">
                <a:latin typeface="+mn-ea"/>
              </a:rPr>
              <a:t>将</a:t>
            </a:r>
            <a:r>
              <a:rPr lang="en-US" altLang="zh-CN" sz="2400" dirty="0" smtClean="0">
                <a:latin typeface="+mn-ea"/>
              </a:rPr>
              <a:t>0</a:t>
            </a:r>
            <a:r>
              <a:rPr lang="zh-CN" altLang="zh-CN" sz="2400" dirty="0" smtClean="0">
                <a:latin typeface="+mn-ea"/>
              </a:rPr>
              <a:t>℃的水和等质量的</a:t>
            </a:r>
            <a:r>
              <a:rPr lang="en-US" altLang="zh-CN" sz="2400" dirty="0" smtClean="0">
                <a:latin typeface="+mn-ea"/>
              </a:rPr>
              <a:t>80</a:t>
            </a:r>
            <a:r>
              <a:rPr lang="zh-CN" altLang="zh-CN" sz="2400" dirty="0" smtClean="0">
                <a:latin typeface="+mn-ea"/>
              </a:rPr>
              <a:t>℃的水相混合，则混合后水的温度是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℃；若将</a:t>
            </a:r>
            <a:r>
              <a:rPr lang="en-US" altLang="zh-CN" sz="2400" dirty="0" smtClean="0">
                <a:latin typeface="+mn-ea"/>
              </a:rPr>
              <a:t>0</a:t>
            </a:r>
            <a:r>
              <a:rPr lang="zh-CN" altLang="zh-CN" sz="2400" dirty="0" smtClean="0">
                <a:latin typeface="+mn-ea"/>
              </a:rPr>
              <a:t>℃的冰和等质量的</a:t>
            </a:r>
            <a:r>
              <a:rPr lang="en-US" altLang="zh-CN" sz="2400" dirty="0" smtClean="0">
                <a:latin typeface="+mn-ea"/>
              </a:rPr>
              <a:t>80</a:t>
            </a:r>
            <a:r>
              <a:rPr lang="zh-CN" altLang="zh-CN" sz="2400" dirty="0" smtClean="0">
                <a:latin typeface="+mn-ea"/>
              </a:rPr>
              <a:t>℃的水相混合，结果发现，冰全部熔化成了水，但水的温度维持</a:t>
            </a:r>
            <a:r>
              <a:rPr lang="en-US" altLang="zh-CN" sz="2400" dirty="0" smtClean="0">
                <a:latin typeface="+mn-ea"/>
              </a:rPr>
              <a:t>0</a:t>
            </a:r>
            <a:r>
              <a:rPr lang="zh-CN" altLang="zh-CN" sz="2400" dirty="0" smtClean="0">
                <a:latin typeface="+mn-ea"/>
              </a:rPr>
              <a:t>℃，这个现象说明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。（不计热量损失）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7865" y="1488957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40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2571750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熔化吸热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7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67544" y="622721"/>
            <a:ext cx="82809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smtClean="0">
                <a:latin typeface="+mn-ea"/>
              </a:rPr>
              <a:t>8.</a:t>
            </a:r>
            <a:r>
              <a:rPr lang="zh-CN" altLang="zh-CN" sz="2400" smtClean="0">
                <a:latin typeface="+mn-ea"/>
                <a:cs typeface="Times New Roman" pitchFamily="18" charset="0"/>
              </a:rPr>
              <a:t>水</a:t>
            </a:r>
            <a:r>
              <a:rPr lang="zh-CN" altLang="zh-CN" sz="2400">
                <a:latin typeface="+mn-ea"/>
                <a:cs typeface="Times New Roman" pitchFamily="18" charset="0"/>
              </a:rPr>
              <a:t>的比热容较大，生活中，我们常用水来加热或散热，例如：冬天常用热水袋取暖，把质量为</a:t>
            </a:r>
            <a:r>
              <a:rPr lang="en-US" altLang="zh-CN" sz="2400">
                <a:latin typeface="+mn-ea"/>
                <a:cs typeface="Times New Roman" pitchFamily="18" charset="0"/>
              </a:rPr>
              <a:t>2 kg</a:t>
            </a:r>
            <a:r>
              <a:rPr lang="zh-CN" altLang="zh-CN" sz="2400">
                <a:latin typeface="+mn-ea"/>
                <a:cs typeface="Times New Roman" pitchFamily="18" charset="0"/>
              </a:rPr>
              <a:t>、温度为</a:t>
            </a:r>
            <a:r>
              <a:rPr lang="en-US" altLang="zh-CN" sz="2400">
                <a:latin typeface="+mn-ea"/>
                <a:cs typeface="Times New Roman" pitchFamily="18" charset="0"/>
              </a:rPr>
              <a:t>90 ℃</a:t>
            </a:r>
            <a:r>
              <a:rPr lang="zh-CN" altLang="zh-CN" sz="2400">
                <a:latin typeface="+mn-ea"/>
                <a:cs typeface="Times New Roman" pitchFamily="18" charset="0"/>
              </a:rPr>
              <a:t>的热水装入热水袋中，到温度降</a:t>
            </a:r>
            <a:r>
              <a:rPr lang="zh-CN" altLang="en-US" sz="2400" smtClean="0">
                <a:latin typeface="+mn-ea"/>
                <a:cs typeface="Times New Roman" pitchFamily="18" charset="0"/>
              </a:rPr>
              <a:t>为</a:t>
            </a:r>
            <a:r>
              <a:rPr lang="en-US" altLang="zh-CN" sz="2400" smtClean="0">
                <a:latin typeface="+mn-ea"/>
                <a:cs typeface="Times New Roman" pitchFamily="18" charset="0"/>
              </a:rPr>
              <a:t>30</a:t>
            </a:r>
            <a:r>
              <a:rPr lang="zh-CN" altLang="en-US" sz="2400">
                <a:latin typeface="+mn-ea"/>
              </a:rPr>
              <a:t>℃</a:t>
            </a:r>
            <a:r>
              <a:rPr lang="zh-CN" altLang="zh-CN" sz="2400">
                <a:latin typeface="+mn-ea"/>
                <a:cs typeface="Times New Roman" pitchFamily="18" charset="0"/>
              </a:rPr>
              <a:t>的时候，这些水放出了</a:t>
            </a:r>
            <a:r>
              <a:rPr lang="en-US" altLang="zh-CN" sz="2400">
                <a:latin typeface="+mn-ea"/>
                <a:cs typeface="Times New Roman" pitchFamily="18" charset="0"/>
              </a:rPr>
              <a:t>____________J</a:t>
            </a:r>
            <a:r>
              <a:rPr lang="zh-CN" altLang="zh-CN" sz="2400">
                <a:latin typeface="+mn-ea"/>
                <a:cs typeface="Times New Roman" pitchFamily="18" charset="0"/>
              </a:rPr>
              <a:t>的热量；如果用相同质量、相同温度的沙子来取暖，沙子会冷得</a:t>
            </a:r>
            <a:r>
              <a:rPr lang="en-US" altLang="zh-CN" sz="2400">
                <a:latin typeface="+mn-ea"/>
                <a:cs typeface="Times New Roman" pitchFamily="18" charset="0"/>
              </a:rPr>
              <a:t>________(</a:t>
            </a:r>
            <a:r>
              <a:rPr lang="zh-CN" altLang="zh-CN" sz="2400">
                <a:latin typeface="+mn-ea"/>
                <a:cs typeface="Times New Roman" pitchFamily="18" charset="0"/>
              </a:rPr>
              <a:t>填</a:t>
            </a:r>
            <a:r>
              <a:rPr lang="en-US" altLang="zh-CN" sz="2400">
                <a:latin typeface="+mn-ea"/>
                <a:cs typeface="Times New Roman" pitchFamily="18" charset="0"/>
              </a:rPr>
              <a:t>“</a:t>
            </a:r>
            <a:r>
              <a:rPr lang="zh-CN" altLang="zh-CN" sz="2400">
                <a:latin typeface="+mn-ea"/>
                <a:cs typeface="Times New Roman" pitchFamily="18" charset="0"/>
              </a:rPr>
              <a:t>快些</a:t>
            </a:r>
            <a:r>
              <a:rPr lang="en-US" altLang="zh-CN" sz="2400">
                <a:latin typeface="+mn-ea"/>
                <a:cs typeface="Times New Roman" pitchFamily="18" charset="0"/>
              </a:rPr>
              <a:t>”</a:t>
            </a:r>
            <a:r>
              <a:rPr lang="zh-CN" altLang="zh-CN" sz="2400">
                <a:latin typeface="+mn-ea"/>
                <a:cs typeface="Times New Roman" pitchFamily="18" charset="0"/>
              </a:rPr>
              <a:t>或</a:t>
            </a:r>
            <a:r>
              <a:rPr lang="en-US" altLang="zh-CN" sz="2400">
                <a:latin typeface="+mn-ea"/>
                <a:cs typeface="Times New Roman" pitchFamily="18" charset="0"/>
              </a:rPr>
              <a:t>“</a:t>
            </a:r>
            <a:r>
              <a:rPr lang="zh-CN" altLang="zh-CN" sz="2400">
                <a:latin typeface="+mn-ea"/>
                <a:cs typeface="Times New Roman" pitchFamily="18" charset="0"/>
              </a:rPr>
              <a:t>慢些</a:t>
            </a:r>
            <a:r>
              <a:rPr lang="en-US" altLang="zh-CN" sz="2400">
                <a:latin typeface="+mn-ea"/>
                <a:cs typeface="Times New Roman" pitchFamily="18" charset="0"/>
              </a:rPr>
              <a:t>”)</a:t>
            </a:r>
            <a:r>
              <a:rPr lang="zh-CN" altLang="zh-CN" sz="2400">
                <a:latin typeface="+mn-ea"/>
                <a:cs typeface="Times New Roman" pitchFamily="18" charset="0"/>
              </a:rPr>
              <a:t>。</a:t>
            </a:r>
            <a:endParaRPr lang="zh-CN" altLang="en-US" sz="240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3568" y="2283005"/>
            <a:ext cx="19685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5.04×10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31841" y="2932682"/>
            <a:ext cx="12033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快些</a:t>
            </a:r>
          </a:p>
        </p:txBody>
      </p:sp>
    </p:spTree>
    <p:extLst>
      <p:ext uri="{BB962C8B-B14F-4D97-AF65-F5344CB8AC3E}">
        <p14:creationId xmlns:p14="http://schemas.microsoft.com/office/powerpoint/2010/main" val="401358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2722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9.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重庆）</a:t>
            </a:r>
            <a:r>
              <a:rPr lang="zh-CN" altLang="zh-CN" sz="2400" dirty="0" smtClean="0">
                <a:latin typeface="+mn-ea"/>
              </a:rPr>
              <a:t>如图所示，重庆网红“木桶鱼”是在木桶里放入高温的鹅卵石，再加入调制好的鱼和汤，鹅卵石放热使汤沸腾，则质量为</a:t>
            </a:r>
            <a:r>
              <a:rPr lang="en-US" altLang="zh-CN" sz="2400" dirty="0" smtClean="0">
                <a:latin typeface="+mn-ea"/>
              </a:rPr>
              <a:t>1kg</a:t>
            </a:r>
            <a:r>
              <a:rPr lang="zh-CN" altLang="zh-CN" sz="2400" dirty="0" smtClean="0">
                <a:latin typeface="+mn-ea"/>
              </a:rPr>
              <a:t>的鹅卵石从</a:t>
            </a:r>
            <a:r>
              <a:rPr lang="en-US" altLang="zh-CN" sz="2400" dirty="0" smtClean="0">
                <a:latin typeface="+mn-ea"/>
              </a:rPr>
              <a:t>300</a:t>
            </a:r>
            <a:r>
              <a:rPr lang="zh-CN" altLang="zh-CN" sz="2400" dirty="0" smtClean="0">
                <a:latin typeface="+mn-ea"/>
              </a:rPr>
              <a:t>℃降到</a:t>
            </a:r>
            <a:r>
              <a:rPr lang="en-US" altLang="zh-CN" sz="2400" dirty="0" smtClean="0">
                <a:latin typeface="+mn-ea"/>
              </a:rPr>
              <a:t>250</a:t>
            </a:r>
            <a:r>
              <a:rPr lang="zh-CN" altLang="zh-CN" sz="2400" dirty="0" smtClean="0">
                <a:latin typeface="+mn-ea"/>
              </a:rPr>
              <a:t>℃放出的热量是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J</a:t>
            </a:r>
            <a:r>
              <a:rPr lang="zh-CN" altLang="zh-CN" sz="2400" dirty="0" smtClean="0">
                <a:latin typeface="+mn-ea"/>
              </a:rPr>
              <a:t>；用锅盖紧密盖住木桶，桶内气压升高，则汤的沸点会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（选填“升高”“降低”或“不变”）。</a:t>
            </a:r>
            <a:r>
              <a:rPr lang="en-US" altLang="zh-CN" sz="2400" dirty="0" smtClean="0">
                <a:latin typeface="+mn-ea"/>
              </a:rPr>
              <a:t>[c</a:t>
            </a:r>
            <a:r>
              <a:rPr lang="zh-CN" altLang="zh-CN" sz="2400" baseline="-25000" dirty="0" smtClean="0">
                <a:latin typeface="+mn-ea"/>
              </a:rPr>
              <a:t>鹅卵石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0.8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J/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kg</a:t>
            </a:r>
            <a:r>
              <a:rPr lang="zh-CN" altLang="zh-CN" sz="2400" dirty="0" smtClean="0">
                <a:latin typeface="+mn-ea"/>
              </a:rPr>
              <a:t>•℃）</a:t>
            </a:r>
            <a:r>
              <a:rPr lang="en-US" altLang="zh-CN" sz="2400" dirty="0" smtClean="0">
                <a:latin typeface="+mn-ea"/>
              </a:rPr>
              <a:t>]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46081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3" y="3510171"/>
            <a:ext cx="1920213" cy="1227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87624" y="2355192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4</a:t>
            </a:r>
            <a:r>
              <a:rPr lang="zh-CN" altLang="zh-CN" sz="2400" smtClean="0">
                <a:solidFill>
                  <a:srgbClr val="FF0000"/>
                </a:solidFill>
              </a:rPr>
              <a:t>×</a:t>
            </a:r>
            <a:r>
              <a:rPr lang="en-US" altLang="zh-CN" sz="2400" smtClean="0">
                <a:solidFill>
                  <a:srgbClr val="FF0000"/>
                </a:solidFill>
              </a:rPr>
              <a:t>10</a:t>
            </a:r>
            <a:r>
              <a:rPr lang="en-US" altLang="zh-CN" sz="2400" baseline="30000" smtClean="0">
                <a:solidFill>
                  <a:srgbClr val="FF0000"/>
                </a:solidFill>
              </a:rPr>
              <a:t>4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1" y="2932682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</a:rPr>
              <a:t>升高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5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文本框 3"/>
          <p:cNvSpPr txBox="1">
            <a:spLocks noChangeArrowheads="1"/>
          </p:cNvSpPr>
          <p:nvPr/>
        </p:nvSpPr>
        <p:spPr bwMode="auto">
          <a:xfrm>
            <a:off x="3995937" y="1633329"/>
            <a:ext cx="1067921" cy="555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问</a:t>
            </a:r>
            <a:r>
              <a:rPr kumimoji="1" lang="en-US" altLang="zh-CN" sz="3000" b="1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 </a:t>
            </a:r>
            <a:r>
              <a:rPr kumimoji="1" lang="zh-CN" altLang="en-US" sz="3000" b="1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题</a:t>
            </a:r>
          </a:p>
        </p:txBody>
      </p:sp>
      <p:pic>
        <p:nvPicPr>
          <p:cNvPr id="6160" name="Picture 6" descr="BS00554_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99051" y="1695242"/>
            <a:ext cx="503237" cy="32980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2" name="矩形 18"/>
          <p:cNvSpPr>
            <a:spLocks noChangeArrowheads="1"/>
          </p:cNvSpPr>
          <p:nvPr/>
        </p:nvSpPr>
        <p:spPr bwMode="auto">
          <a:xfrm>
            <a:off x="467544" y="2499564"/>
            <a:ext cx="828092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知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道了水的比热容是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4.2×10</a:t>
            </a:r>
            <a:r>
              <a:rPr lang="en-US" altLang="zh-CN" sz="2400" baseline="30000">
                <a:latin typeface="黑体" pitchFamily="49" charset="-122"/>
                <a:ea typeface="黑体" pitchFamily="49" charset="-122"/>
              </a:rPr>
              <a:t>3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J/(kg ·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℃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，你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能根据它的物理意义计算出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0.4kg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的水，温度从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20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℃升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高到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70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℃，需要吸收的热量吗？</a:t>
            </a:r>
          </a:p>
        </p:txBody>
      </p:sp>
      <p:sp>
        <p:nvSpPr>
          <p:cNvPr id="26" name="文本框 6151"/>
          <p:cNvSpPr txBox="1">
            <a:spLocks noChangeArrowheads="1"/>
          </p:cNvSpPr>
          <p:nvPr/>
        </p:nvSpPr>
        <p:spPr bwMode="auto">
          <a:xfrm>
            <a:off x="611561" y="839280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一、热量计算公式</a:t>
            </a:r>
          </a:p>
        </p:txBody>
      </p:sp>
      <p:cxnSp>
        <p:nvCxnSpPr>
          <p:cNvPr id="27" name="直接连接符 19"/>
          <p:cNvCxnSpPr/>
          <p:nvPr/>
        </p:nvCxnSpPr>
        <p:spPr bwMode="auto">
          <a:xfrm flipH="1">
            <a:off x="899592" y="2283005"/>
            <a:ext cx="7269162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974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7094"/>
            <a:ext cx="8136904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10.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连云港）</a:t>
            </a:r>
            <a:r>
              <a:rPr lang="zh-CN" altLang="zh-CN" sz="2400" dirty="0" smtClean="0">
                <a:latin typeface="+mn-ea"/>
              </a:rPr>
              <a:t>某同学在烧杯中装入质量为</a:t>
            </a:r>
            <a:r>
              <a:rPr lang="en-US" altLang="zh-CN" sz="2400" dirty="0" smtClean="0">
                <a:latin typeface="+mn-ea"/>
              </a:rPr>
              <a:t>100g</a:t>
            </a:r>
            <a:r>
              <a:rPr lang="zh-CN" altLang="zh-CN" sz="2400" dirty="0" smtClean="0">
                <a:latin typeface="+mn-ea"/>
              </a:rPr>
              <a:t>、初温为</a:t>
            </a:r>
            <a:r>
              <a:rPr lang="en-US" altLang="zh-CN" sz="2400" dirty="0" smtClean="0">
                <a:latin typeface="+mn-ea"/>
              </a:rPr>
              <a:t>20</a:t>
            </a:r>
            <a:r>
              <a:rPr lang="zh-CN" altLang="zh-CN" sz="2400" dirty="0" smtClean="0">
                <a:latin typeface="+mn-ea"/>
              </a:rPr>
              <a:t>℃的水，然后用酒精灯给水加热一段时间后，水的温度升高到</a:t>
            </a:r>
            <a:r>
              <a:rPr lang="en-US" altLang="zh-CN" sz="2400" dirty="0" smtClean="0">
                <a:latin typeface="+mn-ea"/>
              </a:rPr>
              <a:t>70</a:t>
            </a:r>
            <a:r>
              <a:rPr lang="zh-CN" altLang="zh-CN" sz="2400" dirty="0" smtClean="0">
                <a:latin typeface="+mn-ea"/>
              </a:rPr>
              <a:t>℃，此过程中水的内能增加了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J</a:t>
            </a:r>
            <a:r>
              <a:rPr lang="zh-CN" altLang="zh-CN" sz="2400" dirty="0" smtClean="0">
                <a:latin typeface="+mn-ea"/>
              </a:rPr>
              <a:t>，水增加的内能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（选填“大于”、“小于”或“等于”）酒精完全燃烧所放出的热量。已知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baseline="-25000" dirty="0" smtClean="0">
                <a:latin typeface="+mn-ea"/>
              </a:rPr>
              <a:t>水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4.2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J/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kg</a:t>
            </a:r>
            <a:r>
              <a:rPr lang="zh-CN" altLang="zh-CN" sz="2400" dirty="0" smtClean="0">
                <a:latin typeface="+mn-ea"/>
              </a:rPr>
              <a:t>•℃）。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8144" y="1994260"/>
            <a:ext cx="1111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2.1</a:t>
            </a:r>
            <a:r>
              <a:rPr lang="zh-CN" altLang="zh-CN" sz="2000" smtClean="0">
                <a:solidFill>
                  <a:srgbClr val="FF0000"/>
                </a:solidFill>
              </a:rPr>
              <a:t>×</a:t>
            </a:r>
            <a:r>
              <a:rPr lang="en-US" altLang="zh-CN" sz="2000" smtClean="0">
                <a:solidFill>
                  <a:srgbClr val="FF0000"/>
                </a:solidFill>
              </a:rPr>
              <a:t>10</a:t>
            </a:r>
            <a:r>
              <a:rPr lang="en-US" altLang="zh-CN" sz="2000" baseline="30000" smtClean="0">
                <a:solidFill>
                  <a:srgbClr val="FF0000"/>
                </a:solidFill>
              </a:rPr>
              <a:t>4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7" y="2499564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小于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TextBox 3"/>
          <p:cNvSpPr txBox="1">
            <a:spLocks noChangeArrowheads="1"/>
          </p:cNvSpPr>
          <p:nvPr/>
        </p:nvSpPr>
        <p:spPr bwMode="auto">
          <a:xfrm>
            <a:off x="539552" y="550535"/>
            <a:ext cx="82089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  <a:cs typeface="Times New Roman" pitchFamily="18" charset="0"/>
              </a:rPr>
              <a:t>11.</a:t>
            </a:r>
            <a:r>
              <a:rPr lang="zh-CN" altLang="zh-CN" sz="2400" smtClean="0">
                <a:latin typeface="+mn-ea"/>
                <a:cs typeface="Times New Roman" pitchFamily="18" charset="0"/>
              </a:rPr>
              <a:t>质</a:t>
            </a:r>
            <a:r>
              <a:rPr lang="zh-CN" altLang="zh-CN" sz="2400">
                <a:latin typeface="+mn-ea"/>
                <a:cs typeface="Times New Roman" pitchFamily="18" charset="0"/>
              </a:rPr>
              <a:t>量为2</a:t>
            </a:r>
            <a:r>
              <a:rPr lang="en-US" altLang="zh-CN" sz="2400">
                <a:latin typeface="+mn-ea"/>
                <a:cs typeface="Times New Roman" pitchFamily="18" charset="0"/>
              </a:rPr>
              <a:t>kg</a:t>
            </a:r>
            <a:r>
              <a:rPr lang="zh-CN" altLang="zh-CN" sz="2400">
                <a:latin typeface="+mn-ea"/>
                <a:cs typeface="Times New Roman" pitchFamily="18" charset="0"/>
              </a:rPr>
              <a:t>的某种物质温度从20</a:t>
            </a:r>
            <a:r>
              <a:rPr lang="en-US" altLang="zh-CN" sz="2400">
                <a:latin typeface="+mn-ea"/>
                <a:cs typeface="Times New Roman" pitchFamily="18" charset="0"/>
              </a:rPr>
              <a:t>℃</a:t>
            </a:r>
            <a:r>
              <a:rPr lang="zh-CN" altLang="zh-CN" sz="2400">
                <a:latin typeface="+mn-ea"/>
                <a:cs typeface="Times New Roman" pitchFamily="18" charset="0"/>
              </a:rPr>
              <a:t>升高到40</a:t>
            </a:r>
            <a:r>
              <a:rPr lang="en-US" altLang="zh-CN" sz="2400">
                <a:latin typeface="+mn-ea"/>
                <a:cs typeface="Times New Roman" pitchFamily="18" charset="0"/>
              </a:rPr>
              <a:t>℃</a:t>
            </a:r>
            <a:r>
              <a:rPr lang="zh-CN" altLang="zh-CN" sz="2400">
                <a:latin typeface="+mn-ea"/>
                <a:cs typeface="Times New Roman" pitchFamily="18" charset="0"/>
              </a:rPr>
              <a:t>时，吸收的热量是1.88</a:t>
            </a:r>
            <a:r>
              <a:rPr lang="en-US" altLang="zh-CN" sz="2400">
                <a:latin typeface="+mn-ea"/>
                <a:cs typeface="Times New Roman" pitchFamily="18" charset="0"/>
              </a:rPr>
              <a:t>×</a:t>
            </a:r>
            <a:r>
              <a:rPr lang="zh-CN" altLang="zh-CN" sz="2400">
                <a:latin typeface="+mn-ea"/>
                <a:cs typeface="Times New Roman" pitchFamily="18" charset="0"/>
              </a:rPr>
              <a:t>10</a:t>
            </a:r>
            <a:r>
              <a:rPr lang="zh-CN" altLang="zh-CN" sz="2400" baseline="30000">
                <a:latin typeface="+mn-ea"/>
                <a:cs typeface="Times New Roman" pitchFamily="18" charset="0"/>
              </a:rPr>
              <a:t>4</a:t>
            </a:r>
            <a:r>
              <a:rPr lang="en-US" altLang="zh-CN" sz="2400">
                <a:latin typeface="+mn-ea"/>
                <a:cs typeface="Times New Roman" pitchFamily="18" charset="0"/>
              </a:rPr>
              <a:t>J</a:t>
            </a:r>
            <a:r>
              <a:rPr lang="zh-CN" altLang="zh-CN" sz="2400">
                <a:latin typeface="+mn-ea"/>
                <a:cs typeface="Times New Roman" pitchFamily="18" charset="0"/>
              </a:rPr>
              <a:t>, 该物质的比热容是多少？</a:t>
            </a:r>
            <a:endParaRPr lang="zh-CN" altLang="en-US" sz="2400">
              <a:latin typeface="+mn-ea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55577" y="1705515"/>
            <a:ext cx="7344815" cy="28694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 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</a:p>
          <a:p>
            <a:pPr marL="623888" eaLnBrk="1" hangingPunct="1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所以：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en-US" sz="2400" baseline="-25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吸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</a:p>
          <a:p>
            <a:pPr marL="623888" eaLnBrk="1" hangingPunct="1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即：</a:t>
            </a:r>
            <a:r>
              <a:rPr lang="en-US" altLang="zh-CN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18800J/2kg×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40℃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20℃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3888" indent="725488" eaLnBrk="1" hangingPunct="1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0.47×10³J/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kg·℃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3888" indent="-623888" eaLnBrk="1" hangingPunct="1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答：该物质的比热容是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0.47×10³J/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kg·℃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72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12.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呼和浩特）</a:t>
            </a:r>
            <a:r>
              <a:rPr lang="zh-CN" altLang="zh-CN" sz="2400" dirty="0" smtClean="0">
                <a:latin typeface="+mn-ea"/>
              </a:rPr>
              <a:t>热量的计算公式为</a:t>
            </a:r>
            <a:r>
              <a:rPr lang="en-US" altLang="zh-CN" sz="2400" dirty="0" smtClean="0">
                <a:latin typeface="+mn-ea"/>
              </a:rPr>
              <a:t>Q</a:t>
            </a:r>
            <a:r>
              <a:rPr lang="zh-CN" altLang="zh-CN" sz="2400" baseline="-25000" dirty="0" smtClean="0">
                <a:latin typeface="+mn-ea"/>
              </a:rPr>
              <a:t>吸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cm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zh-CN" altLang="zh-CN" sz="2400" dirty="0" smtClean="0">
                <a:latin typeface="+mn-ea"/>
              </a:rPr>
              <a:t>﹣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en-US" altLang="zh-CN" sz="2400" baseline="-25000" dirty="0" smtClean="0">
                <a:latin typeface="+mn-ea"/>
              </a:rPr>
              <a:t>0</a:t>
            </a:r>
            <a:r>
              <a:rPr lang="zh-CN" altLang="zh-CN" sz="2400" dirty="0" smtClean="0">
                <a:latin typeface="+mn-ea"/>
              </a:rPr>
              <a:t>），</a:t>
            </a:r>
            <a:r>
              <a:rPr lang="en-US" altLang="zh-CN" sz="2400" dirty="0" smtClean="0">
                <a:latin typeface="+mn-ea"/>
              </a:rPr>
              <a:t>Q</a:t>
            </a:r>
            <a:r>
              <a:rPr lang="zh-CN" altLang="zh-CN" sz="2400" baseline="-25000" dirty="0" smtClean="0">
                <a:latin typeface="+mn-ea"/>
              </a:rPr>
              <a:t>放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cm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en-US" altLang="zh-CN" sz="2400" baseline="-25000" dirty="0" smtClean="0">
                <a:latin typeface="+mn-ea"/>
              </a:rPr>
              <a:t>0</a:t>
            </a:r>
            <a:r>
              <a:rPr lang="zh-CN" altLang="zh-CN" sz="2400" dirty="0" smtClean="0">
                <a:latin typeface="+mn-ea"/>
              </a:rPr>
              <a:t>﹣</a:t>
            </a:r>
            <a:r>
              <a:rPr lang="en-US" altLang="zh-CN" sz="2400" dirty="0" smtClean="0">
                <a:latin typeface="+mn-ea"/>
              </a:rPr>
              <a:t>t</a:t>
            </a:r>
            <a:r>
              <a:rPr lang="zh-CN" altLang="zh-CN" sz="2400" dirty="0" smtClean="0">
                <a:latin typeface="+mn-ea"/>
              </a:rPr>
              <a:t>）。已知铁的比热容为</a:t>
            </a:r>
            <a:r>
              <a:rPr lang="en-US" altLang="zh-CN" sz="2400" dirty="0" smtClean="0">
                <a:latin typeface="+mn-ea"/>
              </a:rPr>
              <a:t>0.46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J/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kg</a:t>
            </a:r>
            <a:r>
              <a:rPr lang="zh-CN" altLang="zh-CN" sz="2400" dirty="0" smtClean="0">
                <a:latin typeface="+mn-ea"/>
              </a:rPr>
              <a:t>•℃），铝的比热容为</a:t>
            </a:r>
            <a:r>
              <a:rPr lang="en-US" altLang="zh-CN" sz="2400" dirty="0" smtClean="0">
                <a:latin typeface="+mn-ea"/>
              </a:rPr>
              <a:t>0.88</a:t>
            </a:r>
            <a:r>
              <a:rPr lang="zh-CN" altLang="zh-CN" sz="2400" dirty="0" smtClean="0">
                <a:latin typeface="+mn-ea"/>
              </a:rPr>
              <a:t>×</a:t>
            </a:r>
            <a:r>
              <a:rPr lang="en-US" altLang="zh-CN" sz="2400" dirty="0" smtClean="0">
                <a:latin typeface="+mn-ea"/>
              </a:rPr>
              <a:t>10</a:t>
            </a:r>
            <a:r>
              <a:rPr lang="en-US" altLang="zh-CN" sz="2400" baseline="30000" dirty="0" smtClean="0">
                <a:latin typeface="+mn-ea"/>
              </a:rPr>
              <a:t>3</a:t>
            </a:r>
            <a:r>
              <a:rPr lang="en-US" altLang="zh-CN" sz="2400" dirty="0" smtClean="0">
                <a:latin typeface="+mn-ea"/>
              </a:rPr>
              <a:t>J/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kg</a:t>
            </a:r>
            <a:r>
              <a:rPr lang="zh-CN" altLang="zh-CN" sz="2400" dirty="0" smtClean="0">
                <a:latin typeface="+mn-ea"/>
              </a:rPr>
              <a:t>•℃）。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）一根烧红的铁钉，质量为</a:t>
            </a:r>
            <a:r>
              <a:rPr lang="en-US" altLang="zh-CN" sz="2400" dirty="0" smtClean="0">
                <a:latin typeface="+mn-ea"/>
              </a:rPr>
              <a:t>2g</a:t>
            </a:r>
            <a:r>
              <a:rPr lang="zh-CN" altLang="zh-CN" sz="2400" dirty="0" smtClean="0">
                <a:latin typeface="+mn-ea"/>
              </a:rPr>
              <a:t>，温度从</a:t>
            </a:r>
            <a:r>
              <a:rPr lang="en-US" altLang="zh-CN" sz="2400" dirty="0" smtClean="0">
                <a:latin typeface="+mn-ea"/>
              </a:rPr>
              <a:t>800</a:t>
            </a:r>
            <a:r>
              <a:rPr lang="zh-CN" altLang="zh-CN" sz="2400" dirty="0" smtClean="0">
                <a:latin typeface="+mn-ea"/>
              </a:rPr>
              <a:t>℃降低到</a:t>
            </a:r>
            <a:r>
              <a:rPr lang="en-US" altLang="zh-CN" sz="2400" dirty="0" smtClean="0">
                <a:latin typeface="+mn-ea"/>
              </a:rPr>
              <a:t>700</a:t>
            </a:r>
            <a:r>
              <a:rPr lang="zh-CN" altLang="zh-CN" sz="2400" dirty="0" smtClean="0">
                <a:latin typeface="+mn-ea"/>
              </a:rPr>
              <a:t>℃，放出多少热量；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）相同质量的铁和铝，吸收相同的热量，上升温度较高的是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（选填“铁”或“铝”）。</a:t>
            </a:r>
            <a:endParaRPr lang="zh-CN" altLang="zh-CN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275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23528" y="457038"/>
            <a:ext cx="8460432" cy="3332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【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解析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】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）铁钉的质量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2g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2×10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﹣3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kg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，铁钉的温度从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800℃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降低到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700℃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，放出的热量：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Q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放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铁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0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﹣t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0.46×10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J/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kg•℃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×2×10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﹣3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kg×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800℃﹣700℃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92J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）已知铁和铝的质量相同，并且吸收相同的热量，因为铁的比热容小于铝的比热容，所以由公式△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      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＝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可知，铁升高的温度较高。</a:t>
            </a:r>
          </a:p>
          <a:p>
            <a:pPr>
              <a:lnSpc>
                <a:spcPct val="150000"/>
              </a:lnSpc>
            </a:pP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【答案】（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）一根烧红的铁钉，质量为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2g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，温度从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800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℃降低到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700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℃，放出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92J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的热量；（</a:t>
            </a:r>
            <a:r>
              <a:rPr lang="en-US" altLang="zh-CN" sz="200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zh-CN" sz="2000" smtClean="0">
                <a:solidFill>
                  <a:srgbClr val="FF0000"/>
                </a:solidFill>
                <a:latin typeface="+mn-ea"/>
              </a:rPr>
              <a:t>）铁。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宋体" pitchFamily="2" charset="-122"/>
              </a:rPr>
              <a:t> 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3707905" y="2355192"/>
          <a:ext cx="498475" cy="553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3" imgW="266469" imgH="393359" progId="">
                  <p:embed/>
                </p:oleObj>
              </mc:Choice>
              <mc:Fallback>
                <p:oleObj name="Equation" r:id="rId3" imgW="266469" imgH="393359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07905" y="2355192"/>
                        <a:ext cx="498475" cy="5538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70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95536" y="587594"/>
            <a:ext cx="8460432" cy="17586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13.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把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80 g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的钢块加热到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100 ℃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后投入温度为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20 ℃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，质量为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100 g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的煤油中，测出混合后的温度为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31.8 ℃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，求煤油的比热容。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【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不计热量损失，</a:t>
            </a:r>
            <a:r>
              <a:rPr kumimoji="0" lang="en-US" altLang="zh-CN" sz="2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-3000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钢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=0.46×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10</a:t>
            </a:r>
            <a:r>
              <a:rPr lang="en-US" altLang="zh-CN" sz="2400" baseline="3000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3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  <a:cs typeface="Arial" pitchFamily="34" charset="0"/>
              </a:rPr>
              <a:t> J/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  <a:cs typeface="Arial" pitchFamily="34" charset="0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  <a:cs typeface="Arial" pitchFamily="34" charset="0"/>
              </a:rPr>
              <a:t>kg•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℃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  <a:cs typeface="Arial" pitchFamily="34" charset="0"/>
              </a:rPr>
              <a:t>）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  <a:cs typeface="Arial" pitchFamily="34" charset="0"/>
              </a:rPr>
              <a:t>】</a:t>
            </a:r>
            <a:endParaRPr lang="en-US" altLang="zh-CN" sz="2400" smtClean="0">
              <a:latin typeface="+mn-ea"/>
              <a:cs typeface="宋体" pitchFamily="2" charset="-122"/>
            </a:endParaRPr>
          </a:p>
        </p:txBody>
      </p:sp>
      <p:pic>
        <p:nvPicPr>
          <p:cNvPr id="65537" name="图片 66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458332"/>
            <a:ext cx="9525" cy="190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426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95536" y="581505"/>
            <a:ext cx="856895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解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:  Q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吸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= c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煤油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煤油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 –t</a:t>
            </a:r>
            <a:r>
              <a:rPr kumimoji="0" lang="en-US" altLang="zh-CN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,  Q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放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= c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钢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钢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</a:t>
            </a:r>
            <a:r>
              <a:rPr kumimoji="0" lang="en-US" altLang="zh-CN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–t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,</a:t>
            </a:r>
            <a:endParaRPr kumimoji="0" lang="en-US" altLang="zh-CN" sz="240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由题意得：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Q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吸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= Q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放</a:t>
            </a:r>
            <a:b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</a:b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           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故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煤油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煤油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 –t</a:t>
            </a:r>
            <a:r>
              <a:rPr kumimoji="0" lang="en-US" altLang="zh-CN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= c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钢 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m</a:t>
            </a:r>
            <a:r>
              <a:rPr kumimoji="0" lang="zh-CN" altLang="en-US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钢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t</a:t>
            </a:r>
            <a:r>
              <a:rPr kumimoji="0" lang="en-US" altLang="zh-CN" sz="240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en-US" altLang="zh-CN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 –t</a:t>
            </a:r>
            <a:r>
              <a:rPr kumimoji="0" lang="zh-CN" altLang="en-US" sz="240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endParaRPr kumimoji="0" lang="zh-CN" altLang="en-US" sz="240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44500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 descr="学科网(www.zxxk.com)--教育资源门户，提供试卷、教案、课件、论文、素材及各类教学资源下载，还有大量而丰富的教学相关资讯！"/>
          <p:cNvGraphicFramePr>
            <a:graphicFrameLocks noChangeAspect="1"/>
          </p:cNvGraphicFramePr>
          <p:nvPr/>
        </p:nvGraphicFramePr>
        <p:xfrm>
          <a:off x="899593" y="2571750"/>
          <a:ext cx="7296811" cy="115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公式" r:id="rId3" imgW="4521200" imgH="711200" progId="Equations">
                  <p:embed/>
                </p:oleObj>
              </mc:Choice>
              <mc:Fallback>
                <p:oleObj name="公式" r:id="rId3" imgW="4521200" imgH="711200" progId="Equation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3" y="2571750"/>
                        <a:ext cx="7296811" cy="11549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641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333977"/>
            <a:ext cx="8496944" cy="4368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200" b="1" dirty="0" smtClean="0">
                <a:latin typeface="+mn-ea"/>
              </a:rPr>
              <a:t>14.</a:t>
            </a:r>
            <a:r>
              <a:rPr lang="zh-CN" altLang="zh-CN" sz="2200" b="1" dirty="0" smtClean="0">
                <a:latin typeface="+mn-ea"/>
              </a:rPr>
              <a:t>（</a:t>
            </a:r>
            <a:r>
              <a:rPr lang="en-US" altLang="zh-CN" sz="2200" b="1" dirty="0" smtClean="0">
                <a:latin typeface="+mn-ea"/>
              </a:rPr>
              <a:t>2020</a:t>
            </a:r>
            <a:r>
              <a:rPr lang="zh-CN" altLang="zh-CN" sz="2200" b="1" dirty="0" smtClean="0">
                <a:latin typeface="+mn-ea"/>
              </a:rPr>
              <a:t>•</a:t>
            </a:r>
            <a:r>
              <a:rPr lang="zh-CN" altLang="zh-CN" sz="2200" b="1" dirty="0" smtClean="0">
                <a:latin typeface="+mn-ea"/>
              </a:rPr>
              <a:t>益阳）</a:t>
            </a:r>
            <a:r>
              <a:rPr lang="zh-CN" altLang="zh-CN" sz="2200" dirty="0" smtClean="0">
                <a:latin typeface="+mn-ea"/>
              </a:rPr>
              <a:t>工匠用钢铁打制刀具时，有一个重要流程叫“淬火”，把刚打制成型的刀具放到炉火中充分煅烧，然后将其迅速放入水中骤冷。现有一成型的合金钢刀具的质量为</a:t>
            </a:r>
            <a:r>
              <a:rPr lang="en-US" altLang="zh-CN" sz="2200" dirty="0" smtClean="0">
                <a:latin typeface="+mn-ea"/>
              </a:rPr>
              <a:t>1kg</a:t>
            </a:r>
            <a:r>
              <a:rPr lang="zh-CN" altLang="zh-CN" sz="2200" dirty="0" smtClean="0">
                <a:latin typeface="+mn-ea"/>
              </a:rPr>
              <a:t>，温度为</a:t>
            </a:r>
            <a:r>
              <a:rPr lang="en-US" altLang="zh-CN" sz="2200" dirty="0" smtClean="0">
                <a:latin typeface="+mn-ea"/>
              </a:rPr>
              <a:t>20</a:t>
            </a:r>
            <a:r>
              <a:rPr lang="zh-CN" altLang="zh-CN" sz="2200" dirty="0" smtClean="0">
                <a:latin typeface="+mn-ea"/>
              </a:rPr>
              <a:t>℃，放入</a:t>
            </a:r>
            <a:r>
              <a:rPr lang="en-US" altLang="zh-CN" sz="2200" dirty="0" smtClean="0">
                <a:latin typeface="+mn-ea"/>
              </a:rPr>
              <a:t>836</a:t>
            </a:r>
            <a:r>
              <a:rPr lang="zh-CN" altLang="zh-CN" sz="2200" dirty="0" smtClean="0">
                <a:latin typeface="+mn-ea"/>
              </a:rPr>
              <a:t>℃的炉火中煅烧足够长时间，迅速取出放入</a:t>
            </a:r>
            <a:r>
              <a:rPr lang="en-US" altLang="zh-CN" sz="2200" dirty="0" smtClean="0">
                <a:latin typeface="+mn-ea"/>
              </a:rPr>
              <a:t>5kg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20</a:t>
            </a:r>
            <a:r>
              <a:rPr lang="zh-CN" altLang="zh-CN" sz="2200" dirty="0" smtClean="0">
                <a:latin typeface="+mn-ea"/>
              </a:rPr>
              <a:t>℃的水中冷却。最后与水达到共同的温度【不计过程中的热量损失，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baseline="-25000" dirty="0" smtClean="0">
                <a:latin typeface="+mn-ea"/>
              </a:rPr>
              <a:t>水</a:t>
            </a:r>
            <a:r>
              <a:rPr lang="zh-CN" altLang="zh-CN" sz="2200" dirty="0" smtClean="0">
                <a:latin typeface="+mn-ea"/>
              </a:rPr>
              <a:t>＝</a:t>
            </a:r>
            <a:r>
              <a:rPr lang="en-US" altLang="zh-CN" sz="2200" dirty="0" smtClean="0">
                <a:latin typeface="+mn-ea"/>
              </a:rPr>
              <a:t>4.2</a:t>
            </a:r>
            <a:r>
              <a:rPr lang="zh-CN" altLang="zh-CN" sz="2200" dirty="0" smtClean="0">
                <a:latin typeface="+mn-ea"/>
              </a:rPr>
              <a:t>×</a:t>
            </a:r>
            <a:r>
              <a:rPr lang="en-US" altLang="zh-CN" sz="2200" dirty="0" smtClean="0">
                <a:latin typeface="+mn-ea"/>
              </a:rPr>
              <a:t>10</a:t>
            </a:r>
            <a:r>
              <a:rPr lang="en-US" altLang="zh-CN" sz="2200" baseline="30000" dirty="0" smtClean="0">
                <a:latin typeface="+mn-ea"/>
              </a:rPr>
              <a:t>3</a:t>
            </a:r>
            <a:r>
              <a:rPr lang="en-US" altLang="zh-CN" sz="2200" dirty="0" smtClean="0">
                <a:latin typeface="+mn-ea"/>
              </a:rPr>
              <a:t>J/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kg</a:t>
            </a:r>
            <a:r>
              <a:rPr lang="zh-CN" altLang="zh-CN" sz="2200" dirty="0" smtClean="0">
                <a:latin typeface="+mn-ea"/>
              </a:rPr>
              <a:t>•℃），</a:t>
            </a: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baseline="-25000" dirty="0" smtClean="0">
                <a:latin typeface="+mn-ea"/>
              </a:rPr>
              <a:t>合金钢</a:t>
            </a:r>
            <a:r>
              <a:rPr lang="zh-CN" altLang="zh-CN" sz="2200" dirty="0" smtClean="0">
                <a:latin typeface="+mn-ea"/>
              </a:rPr>
              <a:t>＝</a:t>
            </a:r>
            <a:r>
              <a:rPr lang="en-US" altLang="zh-CN" sz="2200" dirty="0" smtClean="0">
                <a:latin typeface="+mn-ea"/>
              </a:rPr>
              <a:t>0.42</a:t>
            </a:r>
            <a:r>
              <a:rPr lang="zh-CN" altLang="zh-CN" sz="2200" dirty="0" smtClean="0">
                <a:latin typeface="+mn-ea"/>
              </a:rPr>
              <a:t>×</a:t>
            </a:r>
            <a:r>
              <a:rPr lang="en-US" altLang="zh-CN" sz="2200" dirty="0" smtClean="0">
                <a:latin typeface="+mn-ea"/>
              </a:rPr>
              <a:t>10</a:t>
            </a:r>
            <a:r>
              <a:rPr lang="en-US" altLang="zh-CN" sz="2200" baseline="30000" dirty="0" smtClean="0">
                <a:latin typeface="+mn-ea"/>
              </a:rPr>
              <a:t>3</a:t>
            </a:r>
            <a:r>
              <a:rPr lang="en-US" altLang="zh-CN" sz="2200" dirty="0" smtClean="0">
                <a:latin typeface="+mn-ea"/>
              </a:rPr>
              <a:t>J/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kg</a:t>
            </a:r>
            <a:r>
              <a:rPr lang="zh-CN" altLang="zh-CN" sz="2200" dirty="0" smtClean="0">
                <a:latin typeface="+mn-ea"/>
              </a:rPr>
              <a:t>•℃）】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zh-CN" sz="2200" dirty="0" smtClean="0">
                <a:latin typeface="+mn-ea"/>
              </a:rPr>
              <a:t>求：</a:t>
            </a:r>
          </a:p>
          <a:p>
            <a:pPr>
              <a:lnSpc>
                <a:spcPct val="140000"/>
              </a:lnSpc>
            </a:pP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）此刀具在火炉中吸收了多少热量？</a:t>
            </a:r>
          </a:p>
          <a:p>
            <a:pPr>
              <a:lnSpc>
                <a:spcPct val="140000"/>
              </a:lnSpc>
            </a:pP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）淬火后水的温度为多少摄氏度？</a:t>
            </a:r>
            <a:endParaRPr lang="zh-CN" altLang="zh-CN" sz="2200" dirty="0">
              <a:latin typeface="+mn-ea"/>
            </a:endParaRPr>
          </a:p>
        </p:txBody>
      </p:sp>
      <p:pic>
        <p:nvPicPr>
          <p:cNvPr id="61442" name="Picture 2" descr="https://timgsa.baidu.com/timg?image&amp;quality=80&amp;size=b9999_10000&amp;sec=1595092081096&amp;di=c6f4edcabf5e60307fef0cf5a8cab7ff&amp;imgtype=0&amp;src=http%3A%2F%2Fc.img.youboy.com%2F201012%2F9%2F14%2Fg0%2Fg0_8777664.jpg"/>
          <p:cNvPicPr>
            <a:picLocks noChangeAspect="1" noChangeArrowheads="1"/>
          </p:cNvPicPr>
          <p:nvPr/>
        </p:nvPicPr>
        <p:blipFill>
          <a:blip r:embed="rId2"/>
          <a:srcRect t="21595"/>
          <a:stretch>
            <a:fillRect/>
          </a:stretch>
        </p:blipFill>
        <p:spPr bwMode="auto">
          <a:xfrm>
            <a:off x="5652120" y="3293613"/>
            <a:ext cx="2016224" cy="1659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335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323528" y="309954"/>
            <a:ext cx="835292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【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解析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】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）合金钢刀具放入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836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的炉火中煅烧足够长时间，达到热平衡，温度相同，所以，合金钢刀具的末温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836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，则此刀具在火炉中吸收的热量：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Q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合吸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合金钢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m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合金钢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0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0.42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J/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kg•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1kg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836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20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3.4272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5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J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）将煅烧后的刀具迅速取出放入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20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的水中冷却，最后刀具与水达到共同的温度，设为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，则有：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Q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水吸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Q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合放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，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新宋体" pitchFamily="49" charset="-122"/>
              <a:ea typeface="新宋体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即：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水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m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水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0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合金钢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m</a:t>
            </a:r>
            <a:r>
              <a:rPr kumimoji="0" lang="zh-CN" altLang="en-US" sz="20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合金钢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），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新宋体" pitchFamily="49" charset="-122"/>
              <a:ea typeface="新宋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代入数据：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4.2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J/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kg•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5kg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20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0.42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10</a:t>
            </a:r>
            <a:r>
              <a:rPr kumimoji="0" lang="en-US" altLang="zh-CN" sz="20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3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J/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kg•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1kg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836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℃﹣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），解得：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′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36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2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95536" y="694908"/>
            <a:ext cx="8353425" cy="1647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吸收的热量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　　</a:t>
            </a:r>
            <a:r>
              <a:rPr lang="en-US" altLang="zh-CN" sz="2800" b="1">
                <a:latin typeface="Times New Roman" pitchFamily="18" charset="0"/>
              </a:rPr>
              <a:t>=4.2×10</a:t>
            </a:r>
            <a:r>
              <a:rPr lang="en-US" altLang="zh-CN" sz="2800" b="1" baseline="30000">
                <a:latin typeface="Times New Roman" pitchFamily="18" charset="0"/>
              </a:rPr>
              <a:t>3 </a:t>
            </a:r>
            <a:r>
              <a:rPr lang="en-US" altLang="zh-CN" sz="2800" b="1">
                <a:latin typeface="Times New Roman" pitchFamily="18" charset="0"/>
              </a:rPr>
              <a:t>J/(kg·</a:t>
            </a:r>
            <a:r>
              <a:rPr lang="zh-CN" altLang="en-US" sz="2800" b="1">
                <a:latin typeface="Times New Roman" pitchFamily="18" charset="0"/>
              </a:rPr>
              <a:t>℃</a:t>
            </a:r>
            <a:r>
              <a:rPr lang="en-US" altLang="zh-CN" sz="2800" b="1">
                <a:latin typeface="Times New Roman" pitchFamily="18" charset="0"/>
              </a:rPr>
              <a:t>)×0.4 kg×(70 </a:t>
            </a:r>
            <a:r>
              <a:rPr lang="zh-CN" altLang="en-US" sz="2800" b="1">
                <a:latin typeface="Times New Roman" pitchFamily="18" charset="0"/>
              </a:rPr>
              <a:t>℃</a:t>
            </a:r>
            <a:r>
              <a:rPr lang="en-US" altLang="zh-CN" sz="2800" b="1">
                <a:latin typeface="宋体" charset="-122"/>
              </a:rPr>
              <a:t>-</a:t>
            </a:r>
            <a:r>
              <a:rPr lang="en-US" altLang="zh-CN" sz="2800" b="1">
                <a:latin typeface="Times New Roman" pitchFamily="18" charset="0"/>
              </a:rPr>
              <a:t>20 </a:t>
            </a:r>
            <a:r>
              <a:rPr lang="zh-CN" altLang="en-US" sz="2800" b="1">
                <a:latin typeface="Times New Roman" pitchFamily="18" charset="0"/>
              </a:rPr>
              <a:t>℃</a:t>
            </a:r>
            <a:r>
              <a:rPr lang="en-US" altLang="zh-CN" sz="2800" b="1">
                <a:latin typeface="Times New Roman" pitchFamily="18" charset="0"/>
              </a:rPr>
              <a:t>)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altLang="zh-CN" sz="2800" b="1">
                <a:latin typeface="Times New Roman" pitchFamily="18" charset="0"/>
              </a:rPr>
              <a:t>=8.4×10</a:t>
            </a:r>
            <a:r>
              <a:rPr lang="en-US" altLang="zh-CN" sz="2800" b="1" baseline="30000">
                <a:latin typeface="Times New Roman" pitchFamily="18" charset="0"/>
              </a:rPr>
              <a:t>4 </a:t>
            </a:r>
            <a:r>
              <a:rPr lang="en-US" altLang="zh-CN" sz="2800" b="1">
                <a:latin typeface="Times New Roman" pitchFamily="18" charset="0"/>
              </a:rPr>
              <a:t>J</a:t>
            </a:r>
          </a:p>
        </p:txBody>
      </p:sp>
      <p:grpSp>
        <p:nvGrpSpPr>
          <p:cNvPr id="2" name="Group 10"/>
          <p:cNvGrpSpPr/>
          <p:nvPr/>
        </p:nvGrpSpPr>
        <p:grpSpPr>
          <a:xfrm>
            <a:off x="3131840" y="2427378"/>
            <a:ext cx="2376488" cy="1299352"/>
            <a:chOff x="0" y="0"/>
            <a:chExt cx="1497" cy="635"/>
          </a:xfrm>
        </p:grpSpPr>
        <p:sp>
          <p:nvSpPr>
            <p:cNvPr id="14346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497" cy="635"/>
            </a:xfrm>
            <a:prstGeom prst="downArrow">
              <a:avLst>
                <a:gd name="adj1" fmla="val 70204"/>
                <a:gd name="adj2" fmla="val 46931"/>
              </a:avLst>
            </a:prstGeom>
            <a:solidFill>
              <a:schemeClr val="bg1"/>
            </a:solidFill>
            <a:ln w="4127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4347" name="Text Box 12"/>
            <p:cNvSpPr txBox="1">
              <a:spLocks noChangeArrowheads="1"/>
            </p:cNvSpPr>
            <p:nvPr/>
          </p:nvSpPr>
          <p:spPr bwMode="auto">
            <a:xfrm>
              <a:off x="227" y="45"/>
              <a:ext cx="1088" cy="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CC0000"/>
                  </a:solidFill>
                </a:rPr>
                <a:t>提</a:t>
              </a:r>
              <a:r>
                <a:rPr lang="zh-CN" altLang="en-US" sz="2800" b="1" smtClean="0">
                  <a:solidFill>
                    <a:srgbClr val="CC0000"/>
                  </a:solidFill>
                </a:rPr>
                <a:t>炼</a:t>
              </a:r>
              <a:endParaRPr lang="en-US" altLang="zh-CN" sz="2800" b="1" smtClean="0">
                <a:solidFill>
                  <a:srgbClr val="CC0000"/>
                </a:solidFill>
              </a:endParaRPr>
            </a:p>
            <a:p>
              <a:pPr algn="ctr"/>
              <a:r>
                <a:rPr lang="zh-CN" altLang="en-US" sz="2800" b="1" smtClean="0">
                  <a:solidFill>
                    <a:srgbClr val="CC0000"/>
                  </a:solidFill>
                </a:rPr>
                <a:t>公</a:t>
              </a:r>
              <a:r>
                <a:rPr lang="zh-CN" altLang="en-US" sz="2800" b="1">
                  <a:solidFill>
                    <a:srgbClr val="CC0000"/>
                  </a:solidFill>
                </a:rPr>
                <a:t>式</a:t>
              </a:r>
            </a:p>
          </p:txBody>
        </p:sp>
      </p:grp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67545" y="4015475"/>
            <a:ext cx="8101013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吸收的热量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比热容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质量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升高的温度</a:t>
            </a:r>
            <a:endParaRPr lang="en-US" sz="28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34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3"/>
          <p:cNvGrpSpPr/>
          <p:nvPr/>
        </p:nvGrpSpPr>
        <p:grpSpPr>
          <a:xfrm>
            <a:off x="3275857" y="622722"/>
            <a:ext cx="1792213" cy="555369"/>
            <a:chOff x="3437515" y="1408557"/>
            <a:chExt cx="1791432" cy="740388"/>
          </a:xfrm>
        </p:grpSpPr>
        <p:sp>
          <p:nvSpPr>
            <p:cNvPr id="7182" name="文本框 24"/>
            <p:cNvSpPr txBox="1">
              <a:spLocks noChangeArrowheads="1"/>
            </p:cNvSpPr>
            <p:nvPr/>
          </p:nvSpPr>
          <p:spPr bwMode="auto">
            <a:xfrm>
              <a:off x="3933965" y="1408557"/>
              <a:ext cx="1294982" cy="740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纳</a:t>
              </a:r>
            </a:p>
          </p:txBody>
        </p:sp>
        <p:pic>
          <p:nvPicPr>
            <p:cNvPr id="7183" name="Picture 6" descr="BS00554_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30" name="直接连接符 19"/>
          <p:cNvCxnSpPr/>
          <p:nvPr/>
        </p:nvCxnSpPr>
        <p:spPr bwMode="auto">
          <a:xfrm flipH="1">
            <a:off x="971600" y="1344584"/>
            <a:ext cx="7269163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71601" y="1664182"/>
            <a:ext cx="36718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de-DE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de-DE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、吸热公式：</a:t>
            </a:r>
            <a:endParaRPr lang="de-DE" altLang="zh-CN" sz="2800" b="1" i="1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403648" y="2355191"/>
            <a:ext cx="698445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de-DE" altLang="zh-CN" sz="2800" b="1">
                <a:solidFill>
                  <a:srgbClr val="FF0000"/>
                </a:solidFill>
              </a:rPr>
              <a:t>Q</a:t>
            </a:r>
            <a:r>
              <a:rPr lang="zh-CN" altLang="en-US" sz="2800" b="1" baseline="-25000">
                <a:solidFill>
                  <a:srgbClr val="FF0000"/>
                </a:solidFill>
              </a:rPr>
              <a:t>吸</a:t>
            </a:r>
            <a:r>
              <a:rPr lang="de-DE" altLang="zh-CN" sz="2800" b="1">
                <a:solidFill>
                  <a:srgbClr val="FF0000"/>
                </a:solidFill>
              </a:rPr>
              <a:t>=</a:t>
            </a:r>
            <a:r>
              <a:rPr lang="de-DE" altLang="zh-CN" sz="2800" b="1" smtClean="0">
                <a:solidFill>
                  <a:srgbClr val="FF0000"/>
                </a:solidFill>
              </a:rPr>
              <a:t>cm(t</a:t>
            </a:r>
            <a:r>
              <a:rPr lang="de-DE" altLang="zh-CN" sz="2000" b="1" smtClean="0">
                <a:solidFill>
                  <a:srgbClr val="FF0000"/>
                </a:solidFill>
              </a:rPr>
              <a:t>1</a:t>
            </a:r>
            <a:r>
              <a:rPr lang="de-DE" altLang="zh-CN" sz="2800" b="1" smtClean="0">
                <a:solidFill>
                  <a:srgbClr val="FF0000"/>
                </a:solidFill>
              </a:rPr>
              <a:t>-t</a:t>
            </a:r>
            <a:r>
              <a:rPr lang="de-DE" altLang="zh-CN" sz="2800" b="1" baseline="-25000" smtClean="0">
                <a:solidFill>
                  <a:srgbClr val="FF0000"/>
                </a:solidFill>
              </a:rPr>
              <a:t>0</a:t>
            </a:r>
            <a:r>
              <a:rPr lang="de-DE" altLang="zh-CN" sz="2800" b="1">
                <a:solidFill>
                  <a:srgbClr val="FF0000"/>
                </a:solidFill>
              </a:rPr>
              <a:t>)  </a:t>
            </a:r>
            <a:r>
              <a:rPr lang="zh-CN" altLang="en-US" sz="2800" b="1">
                <a:solidFill>
                  <a:srgbClr val="FF0000"/>
                </a:solidFill>
              </a:rPr>
              <a:t>或  </a:t>
            </a:r>
            <a:r>
              <a:rPr lang="de-DE" altLang="zh-CN" sz="2800" b="1" smtClean="0">
                <a:solidFill>
                  <a:srgbClr val="FF0000"/>
                </a:solidFill>
              </a:rPr>
              <a:t>Q </a:t>
            </a:r>
            <a:r>
              <a:rPr lang="zh-CN" altLang="en-US" sz="2000" b="1" smtClean="0">
                <a:solidFill>
                  <a:srgbClr val="FF0000"/>
                </a:solidFill>
              </a:rPr>
              <a:t>吸</a:t>
            </a:r>
            <a:r>
              <a:rPr lang="de-DE" altLang="zh-CN" sz="2800" b="1">
                <a:solidFill>
                  <a:srgbClr val="FF0000"/>
                </a:solidFill>
              </a:rPr>
              <a:t>=cm</a:t>
            </a:r>
            <a:r>
              <a:rPr lang="el-GR" altLang="zh-CN" sz="2800" b="1">
                <a:solidFill>
                  <a:srgbClr val="FF0000"/>
                </a:solidFill>
              </a:rPr>
              <a:t>Δ</a:t>
            </a:r>
            <a:r>
              <a:rPr lang="de-DE" altLang="zh-CN" sz="2800" b="1">
                <a:solidFill>
                  <a:srgbClr val="FF0000"/>
                </a:solidFill>
              </a:rPr>
              <a:t>t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43608" y="3077054"/>
            <a:ext cx="31686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de-DE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de-DE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放</a:t>
            </a:r>
            <a:r>
              <a:rPr lang="zh-CN" altLang="de-DE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</a:t>
            </a:r>
            <a:r>
              <a:rPr lang="zh-CN" altLang="de-DE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公式：</a:t>
            </a:r>
            <a:endParaRPr lang="de-DE" altLang="zh-CN" sz="2800" b="1" i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403648" y="3798916"/>
            <a:ext cx="604867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/>
            <a:r>
              <a:rPr lang="de-DE" altLang="zh-CN" sz="2800" b="1" smtClean="0">
                <a:solidFill>
                  <a:srgbClr val="FF0000"/>
                </a:solidFill>
              </a:rPr>
              <a:t>Q </a:t>
            </a:r>
            <a:r>
              <a:rPr lang="zh-CN" altLang="en-US" sz="2800" b="1" baseline="-25000" smtClean="0">
                <a:solidFill>
                  <a:srgbClr val="FF0000"/>
                </a:solidFill>
              </a:rPr>
              <a:t>放</a:t>
            </a:r>
            <a:r>
              <a:rPr lang="de-DE" altLang="zh-CN" sz="2800" b="1">
                <a:solidFill>
                  <a:srgbClr val="FF0000"/>
                </a:solidFill>
              </a:rPr>
              <a:t>= </a:t>
            </a:r>
            <a:r>
              <a:rPr lang="de-DE" altLang="zh-CN" sz="2800" b="1" smtClean="0">
                <a:solidFill>
                  <a:srgbClr val="FF0000"/>
                </a:solidFill>
              </a:rPr>
              <a:t>cm(t</a:t>
            </a:r>
            <a:r>
              <a:rPr lang="de-DE" altLang="zh-CN" sz="2800" b="1" baseline="-25000" smtClean="0">
                <a:solidFill>
                  <a:srgbClr val="FF0000"/>
                </a:solidFill>
              </a:rPr>
              <a:t>0</a:t>
            </a:r>
            <a:r>
              <a:rPr lang="de-DE" altLang="zh-CN" sz="2800" b="1" smtClean="0">
                <a:solidFill>
                  <a:srgbClr val="FF0000"/>
                </a:solidFill>
              </a:rPr>
              <a:t>-t</a:t>
            </a:r>
            <a:r>
              <a:rPr lang="de-DE" altLang="zh-CN" sz="2000" b="1" smtClean="0">
                <a:solidFill>
                  <a:srgbClr val="FF0000"/>
                </a:solidFill>
              </a:rPr>
              <a:t>1</a:t>
            </a:r>
            <a:r>
              <a:rPr lang="de-DE" altLang="zh-CN" sz="2800" b="1" smtClean="0">
                <a:solidFill>
                  <a:srgbClr val="FF0000"/>
                </a:solidFill>
              </a:rPr>
              <a:t>)  </a:t>
            </a:r>
            <a:r>
              <a:rPr lang="zh-CN" altLang="en-US" sz="2800" b="1" smtClean="0">
                <a:solidFill>
                  <a:srgbClr val="FF0000"/>
                </a:solidFill>
              </a:rPr>
              <a:t>或  </a:t>
            </a:r>
            <a:r>
              <a:rPr lang="de-DE" altLang="zh-CN" sz="2800" b="1" smtClean="0">
                <a:solidFill>
                  <a:srgbClr val="FF0000"/>
                </a:solidFill>
              </a:rPr>
              <a:t>Q </a:t>
            </a:r>
            <a:r>
              <a:rPr lang="zh-CN" altLang="en-US" sz="2000" b="1" smtClean="0">
                <a:solidFill>
                  <a:srgbClr val="FF0000"/>
                </a:solidFill>
              </a:rPr>
              <a:t>放</a:t>
            </a:r>
            <a:r>
              <a:rPr lang="de-DE" altLang="zh-CN" sz="2800" b="1">
                <a:solidFill>
                  <a:srgbClr val="FF0000"/>
                </a:solidFill>
              </a:rPr>
              <a:t>= cm</a:t>
            </a:r>
            <a:r>
              <a:rPr lang="el-GR" altLang="zh-CN" sz="2800" b="1">
                <a:solidFill>
                  <a:srgbClr val="FF0000"/>
                </a:solidFill>
              </a:rPr>
              <a:t>Δ</a:t>
            </a:r>
            <a:r>
              <a:rPr lang="de-DE" altLang="zh-CN" sz="2800" b="1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49455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99592" y="406163"/>
            <a:ext cx="7272808" cy="4412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公式中各物理的符号及含义：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吸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 物体吸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收的热量；</a:t>
            </a:r>
          </a:p>
          <a:p>
            <a:pPr>
              <a:lnSpc>
                <a:spcPct val="140000"/>
              </a:lnSpc>
            </a:pPr>
            <a:r>
              <a:rPr lang="en-US" altLang="zh-CN" sz="24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放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 物体放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出的热量；</a:t>
            </a:r>
          </a:p>
          <a:p>
            <a:pPr>
              <a:lnSpc>
                <a:spcPct val="140000"/>
              </a:lnSpc>
            </a:pPr>
            <a:r>
              <a:rPr lang="en-US" altLang="zh-CN" sz="28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： 物质的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比热容；</a:t>
            </a:r>
          </a:p>
          <a:p>
            <a:pPr>
              <a:lnSpc>
                <a:spcPct val="140000"/>
              </a:lnSpc>
            </a:pP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： 物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体的质量；</a:t>
            </a:r>
          </a:p>
          <a:p>
            <a:pPr>
              <a:lnSpc>
                <a:spcPct val="140000"/>
              </a:lnSpc>
            </a:pP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400" b="1" i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0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：物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体原来的温度（初温）；</a:t>
            </a:r>
          </a:p>
          <a:p>
            <a:pPr>
              <a:lnSpc>
                <a:spcPct val="140000"/>
              </a:lnSpc>
            </a:pP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0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：物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体后来的温度（末温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）；</a:t>
            </a:r>
            <a:endParaRPr lang="en-US" altLang="zh-CN" sz="2400" b="1" smtClean="0">
              <a:solidFill>
                <a:srgbClr val="0000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l-GR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Δ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zh-CN" altLang="en-US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：变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化的温度 </a:t>
            </a:r>
            <a:r>
              <a:rPr lang="el-GR" altLang="zh-CN" sz="24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Δ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0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-t</a:t>
            </a:r>
            <a:r>
              <a:rPr lang="en-US" altLang="zh-CN" sz="24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0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el-GR" altLang="zh-CN" sz="24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Δ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4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t</a:t>
            </a:r>
            <a:r>
              <a:rPr lang="en-US" altLang="zh-CN" sz="2400" b="1" baseline="-250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0</a:t>
            </a:r>
            <a:r>
              <a:rPr lang="en-US" altLang="zh-CN" sz="24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 t</a:t>
            </a:r>
            <a:r>
              <a:rPr lang="en-US" altLang="zh-CN" sz="2000" b="1" i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2000" b="1">
              <a:solidFill>
                <a:srgbClr val="0000FF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73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矩形 2"/>
          <p:cNvSpPr>
            <a:spLocks noChangeArrowheads="1"/>
          </p:cNvSpPr>
          <p:nvPr/>
        </p:nvSpPr>
        <p:spPr bwMode="auto">
          <a:xfrm>
            <a:off x="507852" y="632688"/>
            <a:ext cx="8240613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【例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净含量为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350 mL (1 mL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1×10</a:t>
            </a:r>
            <a:r>
              <a:rPr lang="zh-CN" altLang="zh-CN" sz="2400" b="1" baseline="30000" smtClean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baseline="3000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altLang="zh-CN" sz="2400" b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的瓶装饮用纯净水的质量为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________kg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。若将其放入冰箱冷藏，温度降低了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20 ℃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，则水放出的热量为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__________J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。已知水的密度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1.0×10</a:t>
            </a:r>
            <a:r>
              <a:rPr lang="en-US" altLang="zh-CN" sz="2400" b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kg/m</a:t>
            </a:r>
            <a:r>
              <a:rPr lang="en-US" altLang="zh-CN" sz="2400" b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，水的比热容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4.2×10</a:t>
            </a:r>
            <a:r>
              <a:rPr lang="en-US" altLang="zh-CN" sz="2400" b="1" baseline="30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 J/(kg·℃)</a:t>
            </a:r>
            <a:r>
              <a:rPr lang="zh-CN" altLang="zh-CN" sz="2400" b="1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b="1"/>
          </a:p>
        </p:txBody>
      </p:sp>
      <p:sp>
        <p:nvSpPr>
          <p:cNvPr id="36" name="矩形 35"/>
          <p:cNvSpPr/>
          <p:nvPr/>
        </p:nvSpPr>
        <p:spPr>
          <a:xfrm>
            <a:off x="4427985" y="1922074"/>
            <a:ext cx="1500187" cy="2940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2.94×10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kumimoji="1"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771801" y="1272398"/>
            <a:ext cx="7207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0.35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1403649" y="3149240"/>
            <a:ext cx="6564313" cy="1525190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zh-CN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水的质量利用公式</a:t>
            </a:r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0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ρV</a:t>
            </a:r>
            <a:r>
              <a:rPr lang="zh-CN" altLang="zh-CN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计算，水放出的热量利用公式</a:t>
            </a:r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sz="20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放</a:t>
            </a:r>
            <a:r>
              <a:rPr lang="zh-CN" altLang="zh-CN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0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CN" sz="20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计算。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0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23" grpId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87624" y="694908"/>
            <a:ext cx="14221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】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87625" y="1272398"/>
            <a:ext cx="6962775" cy="28152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水的质量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m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ρV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1.0×10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kg/m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×350×10</a:t>
            </a:r>
            <a:r>
              <a:rPr lang="zh-CN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0.35 kg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水放出的热量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Q</a:t>
            </a:r>
            <a:r>
              <a:rPr lang="zh-CN" altLang="zh-CN" sz="2400" b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放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altLang="zh-CN" sz="24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altLang="zh-CN" sz="2400" b="1" i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4.2×10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J/(kg·℃)×0.35 kg×20 ℃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29 400 J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10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3"/>
          <p:cNvGrpSpPr/>
          <p:nvPr/>
        </p:nvGrpSpPr>
        <p:grpSpPr>
          <a:xfrm>
            <a:off x="3275857" y="767094"/>
            <a:ext cx="1792187" cy="555369"/>
            <a:chOff x="3437515" y="1408557"/>
            <a:chExt cx="1791510" cy="740440"/>
          </a:xfrm>
        </p:grpSpPr>
        <p:sp>
          <p:nvSpPr>
            <p:cNvPr id="10254" name="文本框 24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95057" cy="740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总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结</a:t>
              </a:r>
            </a:p>
          </p:txBody>
        </p:sp>
        <p:pic>
          <p:nvPicPr>
            <p:cNvPr id="10255" name="Picture 6" descr="BS00554_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30" name="直接连接符 19"/>
          <p:cNvCxnSpPr/>
          <p:nvPr/>
        </p:nvCxnSpPr>
        <p:spPr bwMode="auto">
          <a:xfrm flipH="1">
            <a:off x="984252" y="1515666"/>
            <a:ext cx="7269163" cy="119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39553" y="1777701"/>
            <a:ext cx="8136903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公</a:t>
            </a:r>
            <a:r>
              <a:rPr lang="zh-CN" altLang="zh-CN" sz="24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r>
              <a:rPr lang="en-US" altLang="zh-CN" sz="2400" i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Q</a:t>
            </a:r>
            <a:r>
              <a:rPr lang="zh-CN" altLang="zh-CN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＝</a:t>
            </a:r>
            <a:r>
              <a:rPr lang="en-US" altLang="zh-CN" sz="2400" i="1" err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cm</a:t>
            </a:r>
            <a:r>
              <a:rPr lang="en-US" altLang="zh-CN" sz="2400" err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Δ</a:t>
            </a:r>
            <a:r>
              <a:rPr lang="en-US" altLang="zh-CN" sz="2400" i="1" err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t</a:t>
            </a:r>
            <a:r>
              <a:rPr lang="zh-CN" altLang="zh-CN" sz="24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中，只要知道其中任意三个量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，就</a:t>
            </a:r>
            <a:r>
              <a:rPr lang="zh-CN" altLang="zh-CN" sz="2400">
                <a:latin typeface="黑体" pitchFamily="49" charset="-122"/>
                <a:ea typeface="黑体" pitchFamily="49" charset="-122"/>
                <a:cs typeface="Times New Roman" pitchFamily="18" charset="0"/>
              </a:rPr>
              <a:t>可以求出另外一个未知量。这个公式可以用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来计</a:t>
            </a:r>
            <a:r>
              <a:rPr lang="zh-CN" altLang="zh-CN" sz="2400">
                <a:latin typeface="黑体" pitchFamily="49" charset="-122"/>
                <a:ea typeface="黑体" pitchFamily="49" charset="-122"/>
                <a:cs typeface="Times New Roman" pitchFamily="18" charset="0"/>
              </a:rPr>
              <a:t>算的物理量有：</a:t>
            </a:r>
            <a:r>
              <a:rPr lang="zh-CN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吸收或放出的热量、升高或</a:t>
            </a:r>
            <a:r>
              <a:rPr lang="zh-CN" altLang="zh-CN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降低</a:t>
            </a:r>
            <a:r>
              <a:rPr lang="zh-CN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的温度、物体的质量、物质的比热容。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3275</Words>
  <Application>Microsoft Office PowerPoint</Application>
  <PresentationFormat>全屏显示(16:9)</PresentationFormat>
  <Paragraphs>182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Office 主题</vt:lpstr>
      <vt:lpstr>Equation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2020-09-20T09:41:48Z</dcterms:created>
  <dcterms:modified xsi:type="dcterms:W3CDTF">2021-08-18T01:25:31Z</dcterms:modified>
</cp:coreProperties>
</file>